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64" r:id="rId4"/>
    <p:sldId id="257" r:id="rId5"/>
    <p:sldId id="258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21" autoAdjust="0"/>
    <p:restoredTop sz="94660"/>
  </p:normalViewPr>
  <p:slideViewPr>
    <p:cSldViewPr snapToGrid="0">
      <p:cViewPr varScale="1">
        <p:scale>
          <a:sx n="96" d="100"/>
          <a:sy n="96" d="100"/>
        </p:scale>
        <p:origin x="58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41E92-7AD2-4F54-8B87-A62C9C78DDE3}" type="datetimeFigureOut">
              <a:rPr lang="ko-KR" altLang="en-US" smtClean="0"/>
              <a:t>2025-11-11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8BC3F-4ED6-4C48-90EC-916C03CC6F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175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8BC3F-4ED6-4C48-90EC-916C03CC6F9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1410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12F5BD-F806-F2BA-5006-BE2F039AF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C1F2230-B6E0-AD10-6B8D-291596817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4893643-C678-178E-8BA0-2BAC2B03C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4432FBD-B4F6-CA0C-4681-DEEA2E3A4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51DFDD3-03C9-1931-0A16-66BC4B68D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5355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71923A-7229-7ECB-9BA9-52BFCE7D8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51ECD66-A8E9-DBEB-CD53-C3D6CEE2E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835F16-4D09-0418-414A-9C38FD91E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5CAAB8-133E-B6E2-DAFB-775668271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3AC4D97-5393-A12C-BC32-DDC337275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4927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2959DBC-94EA-B066-91B8-1407B78E5F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8D5A364-CC9B-B46C-3C10-1A98FD267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C8DD99D-3CAF-2B0B-33C4-98EC66FE6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6E179E4-498E-F5FA-C323-C87C9FB6A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B761AD2-A0EC-BF8C-84AF-9B56CF9F9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79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E3849A0-4C38-AA5F-A50A-91B56E1AE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E8632DA-AD5F-8703-0C00-CA8015005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AB1390-E22F-166D-A45D-36B58258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72BC42-4BA4-446F-A852-0907F97B3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239D01-1955-976E-57F5-199A0186E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397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9B376C-F727-EB28-E952-5D972072D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92E7D1-3145-0197-A2D9-4BA80CBC9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FF90DA-6CEE-FE68-0FA8-3203B5C06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3EC6D0E-2289-40A6-DB68-E6C98B5C8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C06F037-4E09-E972-1351-D705E6662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813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0AF5AAA-896F-251D-1F8E-F95BD20C0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93662EE-B059-5E49-F1BB-3AF43E031C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BC08759-746A-CD20-5D19-D5A7E42A1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84FB21A-9394-5225-FA4E-4846CFA2E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C338831-39ED-4973-4945-4FD4B3A0D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0150E78-DF6B-73D8-EDBD-8D4E8C8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76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0129E9-C58B-F504-0975-358588716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1C2A6C2-6CD5-1396-2212-FF6101383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E6577B7-6A3F-59E5-0AAA-C79B787E0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430CF9C-71BB-A20B-BF5E-D01BBA4558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EDF8F90-7792-AB42-305C-2FFF3E145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F26C259-ED84-A34E-4A49-5C402E3B2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7D85EE0-2220-F099-13A0-0FCD155E5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48BF920-40C0-45B3-0510-ECEA11FE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192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2F747A-6869-1A35-0C71-1BAE01D49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B19B89A-1C46-025C-9261-FF1BE6FE1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3FF634F-FD4C-8A0B-AF07-5F9666941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E2BF201-5D47-11F2-A83C-BFC071135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894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1631A68-9133-C2CC-DB3C-10F8C2D2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67FBC13-5D30-A470-497C-DB2391347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49B09FE-9D92-68E2-75A1-528E55FE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8130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22C30A-BAC0-4BE5-B861-E6D658A17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125A4E2-8298-1701-D520-4C84A53EC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80067E9-4A00-2D00-8D62-FAE0FBA08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F3E2007-8721-9E06-B594-8A05CD36D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DD53E47-5F42-3B21-766E-EB4EA1ABA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C5A92FE-7BA0-C45D-9C9E-6FE5FCD59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9831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050130-0627-92D1-3609-CA8BE9E57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1CA932A-61C8-37A8-AE5C-14DD7BE24C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B7EEB99-19D7-9C94-23A3-B6BF073FB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8F8BEC1-1804-38D6-84DD-CDF4133CD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C52A150-8E41-835B-C2BC-E67D6C32D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D471AEB-ABDD-187E-8C3A-5E095A47E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506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3AABB24-6425-7F7C-14B3-34AA03D6A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16C3C05-BA7F-F936-DDA3-6F32AEC3A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2FD7FE3-77CD-A71E-BC8B-324E97D0A4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519189-057C-4606-AEAD-CA69DC1F92C3}" type="datetimeFigureOut">
              <a:rPr lang="ko-KR" altLang="en-US" smtClean="0"/>
              <a:pPr/>
              <a:t>2025-11-11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46922A0-5732-3A34-F8DC-267F5CAD51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84D0D4-F086-D458-8327-5226252B87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504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42B54F-F730-5420-045D-505FA640C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6677" y="1122363"/>
            <a:ext cx="10352049" cy="2387600"/>
          </a:xfrm>
        </p:spPr>
        <p:txBody>
          <a:bodyPr>
            <a:normAutofit/>
          </a:bodyPr>
          <a:lstStyle/>
          <a:p>
            <a:r>
              <a:rPr lang="ko-KR" altLang="en-US" sz="4000" b="1" dirty="0" err="1"/>
              <a:t>서울국제조각페스타</a:t>
            </a:r>
            <a:r>
              <a:rPr lang="en-US" altLang="ko-KR" sz="4000" b="1" dirty="0"/>
              <a:t>2026</a:t>
            </a:r>
            <a:br>
              <a:rPr lang="en-US" altLang="ko-KR" sz="4000" b="1" dirty="0"/>
            </a:br>
            <a:br>
              <a:rPr lang="en-US" altLang="ko-KR" sz="4000" b="1" dirty="0"/>
            </a:br>
            <a:r>
              <a:rPr lang="ko-KR" altLang="en-US" sz="4000" b="1" dirty="0"/>
              <a:t>기획 특별전</a:t>
            </a:r>
            <a:r>
              <a:rPr lang="en-US" altLang="ko-KR" sz="4000" b="1" dirty="0"/>
              <a:t>&lt;</a:t>
            </a:r>
            <a:r>
              <a:rPr lang="ko-KR" altLang="en-US" sz="4000" b="1" dirty="0"/>
              <a:t>품 안의 조각</a:t>
            </a:r>
            <a:r>
              <a:rPr lang="en-US" altLang="ko-KR" sz="4000" b="1" dirty="0"/>
              <a:t>&gt; </a:t>
            </a:r>
            <a:r>
              <a:rPr lang="ko-KR" altLang="en-US" sz="4000" b="1" dirty="0"/>
              <a:t>출품 신청서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2281590-7498-49C6-9460-D0CB7C14F9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5360" y="4716416"/>
            <a:ext cx="9144000" cy="1655762"/>
          </a:xfrm>
        </p:spPr>
        <p:txBody>
          <a:bodyPr/>
          <a:lstStyle/>
          <a:p>
            <a:pPr algn="l"/>
            <a:r>
              <a:rPr lang="ko-KR" altLang="en-US" dirty="0"/>
              <a:t>참여 신청 </a:t>
            </a:r>
            <a:r>
              <a:rPr lang="ko-KR" altLang="en-US" dirty="0" err="1"/>
              <a:t>작가명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</a:p>
          <a:p>
            <a:pPr algn="l"/>
            <a:r>
              <a:rPr lang="ko-KR" altLang="en-US" dirty="0"/>
              <a:t>출품 작품 수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01215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A1A4E2-9C75-3499-F1CC-D9C89D019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122" y="1040434"/>
            <a:ext cx="5734878" cy="5492752"/>
          </a:xfrm>
        </p:spPr>
        <p:txBody>
          <a:bodyPr>
            <a:normAutofit fontScale="40000" lnSpcReduction="20000"/>
          </a:bodyPr>
          <a:lstStyle/>
          <a:p>
            <a:pPr marL="0" indent="0" fontAlgn="base" latinLnBrk="0">
              <a:buNone/>
            </a:pPr>
            <a:r>
              <a:rPr lang="en-US" altLang="ko-KR" b="1" dirty="0"/>
              <a:t>1. </a:t>
            </a:r>
            <a:r>
              <a:rPr lang="ko-KR" altLang="en-US" b="1" dirty="0"/>
              <a:t>전시 개요</a:t>
            </a:r>
          </a:p>
          <a:p>
            <a:pPr marL="0" indent="0" fontAlgn="base">
              <a:buNone/>
            </a:pPr>
            <a:r>
              <a:rPr lang="en-US" altLang="ko-KR" b="1" dirty="0"/>
              <a:t>· </a:t>
            </a:r>
            <a:r>
              <a:rPr lang="ko-KR" altLang="en-US" b="1" dirty="0"/>
              <a:t>전시기간 </a:t>
            </a:r>
            <a:r>
              <a:rPr lang="en-US" altLang="ko-KR" b="1" dirty="0"/>
              <a:t>: 2026</a:t>
            </a:r>
            <a:r>
              <a:rPr lang="ko-KR" altLang="en-US" b="1" dirty="0"/>
              <a:t>년 </a:t>
            </a:r>
            <a:r>
              <a:rPr lang="en-US" altLang="ko-KR" b="1" dirty="0"/>
              <a:t>1</a:t>
            </a:r>
            <a:r>
              <a:rPr lang="ko-KR" altLang="en-US" b="1" dirty="0"/>
              <a:t>월 </a:t>
            </a:r>
            <a:r>
              <a:rPr lang="en-US" altLang="ko-KR" b="1" dirty="0"/>
              <a:t>14</a:t>
            </a:r>
            <a:r>
              <a:rPr lang="ko-KR" altLang="en-US" b="1" dirty="0"/>
              <a:t>일 </a:t>
            </a:r>
            <a:r>
              <a:rPr lang="en-US" altLang="ko-KR" b="1" dirty="0"/>
              <a:t>(</a:t>
            </a:r>
            <a:r>
              <a:rPr lang="ko-KR" altLang="en-US" b="1" dirty="0"/>
              <a:t>수</a:t>
            </a:r>
            <a:r>
              <a:rPr lang="en-US" altLang="ko-KR" b="1" dirty="0"/>
              <a:t>) ~ 1</a:t>
            </a:r>
            <a:r>
              <a:rPr lang="ko-KR" altLang="en-US" b="1" dirty="0"/>
              <a:t>월 </a:t>
            </a:r>
            <a:r>
              <a:rPr lang="en-US" altLang="ko-KR" b="1" dirty="0"/>
              <a:t>18</a:t>
            </a:r>
            <a:r>
              <a:rPr lang="ko-KR" altLang="en-US" b="1" dirty="0"/>
              <a:t>일 </a:t>
            </a:r>
            <a:r>
              <a:rPr lang="en-US" altLang="ko-KR" b="1" dirty="0"/>
              <a:t>(</a:t>
            </a:r>
            <a:r>
              <a:rPr lang="ko-KR" altLang="en-US" b="1" dirty="0"/>
              <a:t>일</a:t>
            </a:r>
            <a:r>
              <a:rPr lang="en-US" altLang="ko-KR" b="1" dirty="0"/>
              <a:t>)</a:t>
            </a:r>
            <a:endParaRPr lang="ko-KR" altLang="en-US" b="1" dirty="0"/>
          </a:p>
          <a:p>
            <a:pPr marL="0" indent="0" fontAlgn="base">
              <a:buNone/>
            </a:pPr>
            <a:r>
              <a:rPr lang="en-US" altLang="ko-KR" dirty="0"/>
              <a:t>· </a:t>
            </a:r>
            <a:r>
              <a:rPr lang="ko-KR" altLang="en-US" dirty="0"/>
              <a:t>전시장소 </a:t>
            </a:r>
            <a:r>
              <a:rPr lang="en-US" altLang="ko-KR" dirty="0"/>
              <a:t>: COEX </a:t>
            </a:r>
            <a:r>
              <a:rPr lang="ko-KR" altLang="en-US" dirty="0"/>
              <a:t>코엑스 </a:t>
            </a:r>
            <a:r>
              <a:rPr lang="en-US" altLang="ko-KR" dirty="0"/>
              <a:t>3</a:t>
            </a:r>
            <a:r>
              <a:rPr lang="ko-KR" altLang="en-US" dirty="0"/>
              <a:t>층 </a:t>
            </a:r>
            <a:r>
              <a:rPr lang="en-US" altLang="ko-KR" dirty="0"/>
              <a:t>Hall C (</a:t>
            </a:r>
            <a:r>
              <a:rPr lang="ko-KR" altLang="en-US" dirty="0"/>
              <a:t>서울시 강남구 영동대로 </a:t>
            </a:r>
            <a:r>
              <a:rPr lang="en-US" altLang="ko-KR" dirty="0"/>
              <a:t>513)</a:t>
            </a:r>
            <a:endParaRPr lang="ko-KR" altLang="en-US" dirty="0"/>
          </a:p>
          <a:p>
            <a:pPr marL="0" indent="0" fontAlgn="base">
              <a:buNone/>
            </a:pPr>
            <a:r>
              <a:rPr lang="en-US" altLang="ko-KR" dirty="0"/>
              <a:t>· </a:t>
            </a:r>
            <a:r>
              <a:rPr lang="ko-KR" altLang="en-US" dirty="0"/>
              <a:t>주 최 </a:t>
            </a:r>
            <a:r>
              <a:rPr lang="en-US" altLang="ko-KR" dirty="0"/>
              <a:t>: </a:t>
            </a:r>
            <a:r>
              <a:rPr lang="ko-KR" altLang="en-US" dirty="0"/>
              <a:t>사단법인 </a:t>
            </a:r>
            <a:r>
              <a:rPr lang="ko-KR" altLang="en-US" dirty="0" err="1"/>
              <a:t>한국조각가협회</a:t>
            </a:r>
            <a:endParaRPr lang="ko-KR" altLang="en-US" dirty="0"/>
          </a:p>
          <a:p>
            <a:pPr marL="0" indent="0" fontAlgn="base">
              <a:buNone/>
            </a:pPr>
            <a:r>
              <a:rPr lang="en-US" altLang="ko-KR" dirty="0"/>
              <a:t>· </a:t>
            </a:r>
            <a:r>
              <a:rPr lang="ko-KR" altLang="en-US" dirty="0"/>
              <a:t>주 관 </a:t>
            </a:r>
            <a:r>
              <a:rPr lang="en-US" altLang="ko-KR" dirty="0"/>
              <a:t>: </a:t>
            </a:r>
            <a:r>
              <a:rPr lang="ko-KR" altLang="en-US" dirty="0" err="1"/>
              <a:t>국제조각페스타</a:t>
            </a:r>
            <a:r>
              <a:rPr lang="ko-KR" altLang="en-US" dirty="0"/>
              <a:t> 운영위원회</a:t>
            </a:r>
          </a:p>
          <a:p>
            <a:pPr marL="0" indent="0" fontAlgn="base">
              <a:buNone/>
            </a:pPr>
            <a:r>
              <a:rPr lang="en-US" altLang="ko-KR" dirty="0"/>
              <a:t>· </a:t>
            </a:r>
            <a:r>
              <a:rPr lang="ko-KR" altLang="en-US" dirty="0"/>
              <a:t>기 획 </a:t>
            </a:r>
            <a:r>
              <a:rPr lang="en-US" altLang="ko-KR" dirty="0"/>
              <a:t>: </a:t>
            </a:r>
            <a:r>
              <a:rPr lang="ko-KR" altLang="en-US" dirty="0" err="1"/>
              <a:t>갤러리코사</a:t>
            </a:r>
            <a:r>
              <a:rPr lang="en-US" altLang="ko-KR" dirty="0"/>
              <a:t>, </a:t>
            </a:r>
            <a:r>
              <a:rPr lang="ko-KR" altLang="en-US" dirty="0" err="1"/>
              <a:t>김미교</a:t>
            </a:r>
            <a:r>
              <a:rPr lang="en-US" altLang="ko-KR" dirty="0"/>
              <a:t>, </a:t>
            </a:r>
            <a:r>
              <a:rPr lang="ko-KR" altLang="en-US" dirty="0" err="1"/>
              <a:t>아넷킴</a:t>
            </a:r>
            <a:endParaRPr lang="ko-KR" altLang="en-US" dirty="0"/>
          </a:p>
          <a:p>
            <a:pPr marL="0" indent="0" fontAlgn="base">
              <a:buNone/>
            </a:pPr>
            <a:r>
              <a:rPr lang="en-US" altLang="ko-KR" dirty="0"/>
              <a:t>· </a:t>
            </a:r>
            <a:r>
              <a:rPr lang="ko-KR" altLang="en-US" dirty="0"/>
              <a:t>협업 기업 </a:t>
            </a:r>
            <a:r>
              <a:rPr lang="en-US" altLang="ko-KR" dirty="0"/>
              <a:t>: </a:t>
            </a:r>
            <a:r>
              <a:rPr lang="ko-KR" altLang="en-US" dirty="0" err="1"/>
              <a:t>디엘로</a:t>
            </a:r>
            <a:r>
              <a:rPr lang="ko-KR" altLang="en-US" dirty="0"/>
              <a:t> </a:t>
            </a:r>
            <a:r>
              <a:rPr lang="en-US" altLang="ko-KR" dirty="0"/>
              <a:t>(DEELLO)</a:t>
            </a:r>
            <a:endParaRPr lang="ko-KR" altLang="en-US" dirty="0"/>
          </a:p>
          <a:p>
            <a:pPr marL="0" indent="0" fontAlgn="base">
              <a:buNone/>
            </a:pPr>
            <a:endParaRPr lang="en-US" altLang="ko-KR" b="1" dirty="0"/>
          </a:p>
          <a:p>
            <a:pPr marL="0" indent="0" fontAlgn="base">
              <a:buNone/>
            </a:pPr>
            <a:r>
              <a:rPr lang="en-US" altLang="ko-KR" b="1" dirty="0"/>
              <a:t>2. </a:t>
            </a:r>
            <a:r>
              <a:rPr lang="ko-KR" altLang="en-US" b="1" dirty="0"/>
              <a:t>공모 내용</a:t>
            </a:r>
            <a:endParaRPr lang="ko-KR" altLang="en-US" dirty="0"/>
          </a:p>
          <a:p>
            <a:pPr marL="0" indent="0" fontAlgn="base">
              <a:buNone/>
            </a:pPr>
            <a:r>
              <a:rPr lang="en-US" altLang="ko-KR" dirty="0"/>
              <a:t>·</a:t>
            </a:r>
            <a:r>
              <a:rPr lang="ko-KR" altLang="en-US" dirty="0"/>
              <a:t> 신청 자격 </a:t>
            </a:r>
            <a:r>
              <a:rPr lang="en-US" altLang="ko-KR" dirty="0"/>
              <a:t>: </a:t>
            </a:r>
            <a:r>
              <a:rPr lang="ko-KR" altLang="en-US" dirty="0"/>
              <a:t>국내외 활동하는 조각가</a:t>
            </a:r>
          </a:p>
          <a:p>
            <a:pPr marL="0" indent="0" fontAlgn="base">
              <a:buNone/>
            </a:pPr>
            <a:r>
              <a:rPr lang="en-US" altLang="ko-KR" dirty="0"/>
              <a:t>· </a:t>
            </a:r>
            <a:r>
              <a:rPr lang="ko-KR" altLang="en-US" dirty="0"/>
              <a:t>참가비 </a:t>
            </a:r>
            <a:r>
              <a:rPr lang="en-US" altLang="ko-KR" dirty="0"/>
              <a:t>: </a:t>
            </a:r>
            <a:r>
              <a:rPr lang="ko-KR" altLang="en-US" dirty="0"/>
              <a:t>무료</a:t>
            </a:r>
          </a:p>
          <a:p>
            <a:pPr marL="0" indent="0" fontAlgn="base">
              <a:buNone/>
            </a:pPr>
            <a:r>
              <a:rPr lang="en-US" altLang="ko-KR" dirty="0"/>
              <a:t>· </a:t>
            </a:r>
            <a:r>
              <a:rPr lang="ko-KR" altLang="en-US" dirty="0"/>
              <a:t>출품 수량 </a:t>
            </a:r>
            <a:r>
              <a:rPr lang="en-US" altLang="ko-KR" dirty="0"/>
              <a:t>: 1</a:t>
            </a:r>
            <a:r>
              <a:rPr lang="ko-KR" altLang="en-US" dirty="0"/>
              <a:t>인 최대 </a:t>
            </a:r>
            <a:r>
              <a:rPr lang="en-US" altLang="ko-KR" dirty="0"/>
              <a:t>5</a:t>
            </a:r>
            <a:r>
              <a:rPr lang="ko-KR" altLang="en-US" dirty="0"/>
              <a:t>작품 이내 </a:t>
            </a:r>
            <a:r>
              <a:rPr lang="en-US" altLang="ko-KR" dirty="0"/>
              <a:t>(</a:t>
            </a:r>
            <a:r>
              <a:rPr lang="ko-KR" altLang="en-US" dirty="0"/>
              <a:t>작품 크기에 따라 조정될 수 있음</a:t>
            </a:r>
            <a:r>
              <a:rPr lang="en-US" altLang="ko-KR" dirty="0"/>
              <a:t>)</a:t>
            </a:r>
            <a:endParaRPr lang="ko-KR" altLang="en-US" dirty="0"/>
          </a:p>
          <a:p>
            <a:pPr marL="0" indent="0" fontAlgn="base">
              <a:buNone/>
            </a:pPr>
            <a:r>
              <a:rPr lang="en-US" altLang="ko-KR" dirty="0"/>
              <a:t>· </a:t>
            </a:r>
            <a:r>
              <a:rPr lang="ko-KR" altLang="en-US" dirty="0"/>
              <a:t>출품 규격 </a:t>
            </a:r>
            <a:r>
              <a:rPr lang="en-US" altLang="ko-KR" dirty="0"/>
              <a:t>(</a:t>
            </a:r>
            <a:r>
              <a:rPr lang="ko-KR" altLang="en-US" dirty="0"/>
              <a:t>아래 </a:t>
            </a:r>
            <a:r>
              <a:rPr lang="en-US" altLang="ko-KR" dirty="0"/>
              <a:t>3</a:t>
            </a:r>
            <a:r>
              <a:rPr lang="ko-KR" altLang="en-US" dirty="0"/>
              <a:t>가지 규격만 가능</a:t>
            </a:r>
            <a:r>
              <a:rPr lang="en-US" altLang="ko-KR" dirty="0"/>
              <a:t>)</a:t>
            </a:r>
            <a:endParaRPr lang="ko-KR" altLang="en-US" dirty="0"/>
          </a:p>
          <a:p>
            <a:pPr marL="0" indent="0" fontAlgn="base">
              <a:buNone/>
            </a:pPr>
            <a:r>
              <a:rPr lang="en-US" altLang="ko-KR" dirty="0"/>
              <a:t>  1) </a:t>
            </a:r>
            <a:r>
              <a:rPr lang="ko-KR" altLang="en-US" dirty="0"/>
              <a:t>가로</a:t>
            </a:r>
            <a:r>
              <a:rPr lang="en-US" altLang="ko-KR" dirty="0"/>
              <a:t>, </a:t>
            </a:r>
            <a:r>
              <a:rPr lang="ko-KR" altLang="en-US" dirty="0"/>
              <a:t>세로 각 </a:t>
            </a:r>
            <a:r>
              <a:rPr lang="en-US" altLang="ko-KR" dirty="0"/>
              <a:t>30cm </a:t>
            </a:r>
            <a:r>
              <a:rPr lang="ko-KR" altLang="en-US" dirty="0"/>
              <a:t>이하</a:t>
            </a:r>
            <a:r>
              <a:rPr lang="en-US" altLang="ko-KR" dirty="0"/>
              <a:t>, </a:t>
            </a:r>
            <a:r>
              <a:rPr lang="ko-KR" altLang="en-US" dirty="0"/>
              <a:t>높이 </a:t>
            </a:r>
            <a:r>
              <a:rPr lang="en-US" altLang="ko-KR" dirty="0"/>
              <a:t>30cm </a:t>
            </a:r>
            <a:r>
              <a:rPr lang="ko-KR" altLang="en-US" dirty="0"/>
              <a:t>이하</a:t>
            </a:r>
            <a:r>
              <a:rPr lang="en-US" altLang="ko-KR" dirty="0"/>
              <a:t>, </a:t>
            </a:r>
            <a:r>
              <a:rPr lang="ko-KR" altLang="en-US" dirty="0"/>
              <a:t>무게 </a:t>
            </a:r>
            <a:r>
              <a:rPr lang="en-US" altLang="ko-KR" dirty="0"/>
              <a:t>7kg </a:t>
            </a:r>
            <a:r>
              <a:rPr lang="ko-KR" altLang="en-US" dirty="0"/>
              <a:t>이내 작품</a:t>
            </a:r>
          </a:p>
          <a:p>
            <a:pPr marL="0" indent="0" fontAlgn="base">
              <a:buNone/>
            </a:pPr>
            <a:r>
              <a:rPr lang="en-US" altLang="ko-KR" dirty="0"/>
              <a:t>  2) </a:t>
            </a:r>
            <a:r>
              <a:rPr lang="ko-KR" altLang="en-US" dirty="0"/>
              <a:t>가로</a:t>
            </a:r>
            <a:r>
              <a:rPr lang="en-US" altLang="ko-KR" dirty="0"/>
              <a:t>, </a:t>
            </a:r>
            <a:r>
              <a:rPr lang="ko-KR" altLang="en-US" dirty="0"/>
              <a:t>세로 각 </a:t>
            </a:r>
            <a:r>
              <a:rPr lang="en-US" altLang="ko-KR" dirty="0"/>
              <a:t>30cm </a:t>
            </a:r>
            <a:r>
              <a:rPr lang="ko-KR" altLang="en-US" dirty="0"/>
              <a:t>이하</a:t>
            </a:r>
            <a:r>
              <a:rPr lang="en-US" altLang="ko-KR" dirty="0"/>
              <a:t>, </a:t>
            </a:r>
            <a:r>
              <a:rPr lang="ko-KR" altLang="en-US" dirty="0"/>
              <a:t>높이 </a:t>
            </a:r>
            <a:r>
              <a:rPr lang="en-US" altLang="ko-KR" dirty="0"/>
              <a:t>50cm </a:t>
            </a:r>
            <a:r>
              <a:rPr lang="ko-KR" altLang="en-US" dirty="0"/>
              <a:t>이하</a:t>
            </a:r>
            <a:r>
              <a:rPr lang="en-US" altLang="ko-KR" dirty="0"/>
              <a:t>, </a:t>
            </a:r>
            <a:r>
              <a:rPr lang="ko-KR" altLang="en-US" dirty="0"/>
              <a:t>무게 </a:t>
            </a:r>
            <a:r>
              <a:rPr lang="en-US" altLang="ko-KR" dirty="0"/>
              <a:t>7kg</a:t>
            </a:r>
            <a:r>
              <a:rPr lang="ko-KR" altLang="en-US" dirty="0"/>
              <a:t> 이내 작품 </a:t>
            </a:r>
            <a:r>
              <a:rPr lang="en-US" altLang="ko-KR" dirty="0"/>
              <a:t>(</a:t>
            </a:r>
            <a:r>
              <a:rPr lang="ko-KR" altLang="en-US" dirty="0"/>
              <a:t>수량 제한 있음</a:t>
            </a:r>
            <a:r>
              <a:rPr lang="en-US" altLang="ko-KR" dirty="0"/>
              <a:t>)</a:t>
            </a:r>
            <a:endParaRPr lang="ko-KR" altLang="en-US" dirty="0"/>
          </a:p>
          <a:p>
            <a:pPr marL="0" indent="0" fontAlgn="base">
              <a:buNone/>
            </a:pPr>
            <a:r>
              <a:rPr lang="en-US" altLang="ko-KR" dirty="0"/>
              <a:t>  3) </a:t>
            </a:r>
            <a:r>
              <a:rPr lang="ko-KR" altLang="en-US" dirty="0"/>
              <a:t>가로</a:t>
            </a:r>
            <a:r>
              <a:rPr lang="en-US" altLang="ko-KR" dirty="0"/>
              <a:t>, </a:t>
            </a:r>
            <a:r>
              <a:rPr lang="ko-KR" altLang="en-US" dirty="0"/>
              <a:t>세로 각 </a:t>
            </a:r>
            <a:r>
              <a:rPr lang="en-US" altLang="ko-KR" dirty="0"/>
              <a:t>30cm </a:t>
            </a:r>
            <a:r>
              <a:rPr lang="ko-KR" altLang="en-US" dirty="0"/>
              <a:t>이하</a:t>
            </a:r>
            <a:r>
              <a:rPr lang="en-US" altLang="ko-KR" dirty="0"/>
              <a:t>, </a:t>
            </a:r>
            <a:r>
              <a:rPr lang="ko-KR" altLang="en-US" dirty="0"/>
              <a:t>공간에 세울 수 있는 액자 </a:t>
            </a:r>
            <a:r>
              <a:rPr lang="en-US" altLang="ko-KR" dirty="0"/>
              <a:t>(</a:t>
            </a:r>
            <a:r>
              <a:rPr lang="ko-KR" altLang="en-US" dirty="0"/>
              <a:t>드로잉 등 평면 작업 포함</a:t>
            </a:r>
            <a:r>
              <a:rPr lang="en-US" altLang="ko-KR" dirty="0"/>
              <a:t>)</a:t>
            </a:r>
            <a:endParaRPr lang="ko-KR" altLang="en-US" dirty="0"/>
          </a:p>
          <a:p>
            <a:pPr marL="0" indent="0" fontAlgn="base">
              <a:buNone/>
            </a:pPr>
            <a:r>
              <a:rPr lang="en-US" altLang="ko-KR" dirty="0"/>
              <a:t>· </a:t>
            </a:r>
            <a:r>
              <a:rPr lang="ko-KR" altLang="en-US" dirty="0"/>
              <a:t>출품 가격 </a:t>
            </a:r>
            <a:r>
              <a:rPr lang="en-US" altLang="ko-KR" dirty="0"/>
              <a:t>: </a:t>
            </a:r>
            <a:r>
              <a:rPr lang="ko-KR" altLang="en-US" dirty="0"/>
              <a:t>개당 </a:t>
            </a:r>
            <a:r>
              <a:rPr lang="en-US" altLang="ko-KR" dirty="0"/>
              <a:t>100 </a:t>
            </a:r>
            <a:r>
              <a:rPr lang="ko-KR" altLang="en-US" dirty="0"/>
              <a:t>만원 이하 </a:t>
            </a:r>
            <a:r>
              <a:rPr lang="en-US" altLang="ko-KR" dirty="0"/>
              <a:t>(</a:t>
            </a:r>
            <a:r>
              <a:rPr lang="ko-KR" altLang="en-US" dirty="0"/>
              <a:t>권장사항</a:t>
            </a:r>
            <a:r>
              <a:rPr lang="en-US" altLang="ko-KR" dirty="0"/>
              <a:t>)</a:t>
            </a:r>
            <a:endParaRPr lang="ko-KR" altLang="en-US" dirty="0"/>
          </a:p>
          <a:p>
            <a:pPr marL="0" indent="0" fontAlgn="base">
              <a:buNone/>
            </a:pPr>
            <a:endParaRPr lang="en-US" altLang="ko-KR" b="1" dirty="0"/>
          </a:p>
          <a:p>
            <a:pPr marL="0" indent="0" fontAlgn="base">
              <a:buNone/>
            </a:pPr>
            <a:r>
              <a:rPr lang="en-US" altLang="ko-KR" b="1" dirty="0"/>
              <a:t>3. </a:t>
            </a:r>
            <a:r>
              <a:rPr lang="ko-KR" altLang="en-US" b="1" dirty="0"/>
              <a:t>접수 방법 </a:t>
            </a:r>
            <a:endParaRPr lang="ko-KR" altLang="en-US" dirty="0"/>
          </a:p>
          <a:p>
            <a:pPr marL="0" indent="0" fontAlgn="base">
              <a:buNone/>
            </a:pPr>
            <a:r>
              <a:rPr lang="en-US" altLang="ko-KR" b="1" dirty="0">
                <a:solidFill>
                  <a:srgbClr val="FF0000"/>
                </a:solidFill>
              </a:rPr>
              <a:t>· </a:t>
            </a:r>
            <a:r>
              <a:rPr lang="ko-KR" altLang="en-US" b="1" dirty="0">
                <a:solidFill>
                  <a:srgbClr val="FF0000"/>
                </a:solidFill>
              </a:rPr>
              <a:t>접수 마감 </a:t>
            </a:r>
            <a:r>
              <a:rPr lang="en-US" altLang="ko-KR" b="1" dirty="0">
                <a:solidFill>
                  <a:srgbClr val="FF0000"/>
                </a:solidFill>
              </a:rPr>
              <a:t>: 2025</a:t>
            </a:r>
            <a:r>
              <a:rPr lang="ko-KR" altLang="en-US" b="1" dirty="0">
                <a:solidFill>
                  <a:srgbClr val="FF0000"/>
                </a:solidFill>
              </a:rPr>
              <a:t>년 </a:t>
            </a:r>
            <a:r>
              <a:rPr lang="en-US" altLang="ko-KR" b="1" dirty="0">
                <a:solidFill>
                  <a:srgbClr val="FF0000"/>
                </a:solidFill>
              </a:rPr>
              <a:t>12</a:t>
            </a:r>
            <a:r>
              <a:rPr lang="ko-KR" altLang="en-US" b="1" dirty="0">
                <a:solidFill>
                  <a:srgbClr val="FF0000"/>
                </a:solidFill>
              </a:rPr>
              <a:t>월 </a:t>
            </a:r>
            <a:r>
              <a:rPr lang="en-US" altLang="ko-KR" b="1" dirty="0">
                <a:solidFill>
                  <a:srgbClr val="FF0000"/>
                </a:solidFill>
              </a:rPr>
              <a:t>15</a:t>
            </a:r>
            <a:r>
              <a:rPr lang="ko-KR" altLang="en-US" b="1" dirty="0">
                <a:solidFill>
                  <a:srgbClr val="FF0000"/>
                </a:solidFill>
              </a:rPr>
              <a:t>일 까지</a:t>
            </a:r>
          </a:p>
          <a:p>
            <a:pPr marL="0" indent="0" fontAlgn="base">
              <a:buNone/>
            </a:pPr>
            <a:r>
              <a:rPr lang="en-US" altLang="ko-KR" dirty="0"/>
              <a:t>· </a:t>
            </a:r>
            <a:r>
              <a:rPr lang="ko-KR" altLang="en-US" dirty="0"/>
              <a:t>접수 방식 </a:t>
            </a:r>
            <a:r>
              <a:rPr lang="en-US" altLang="ko-KR" dirty="0"/>
              <a:t>: </a:t>
            </a:r>
            <a:r>
              <a:rPr lang="ko-KR" altLang="en-US" dirty="0"/>
              <a:t>이메일 접수 </a:t>
            </a:r>
            <a:r>
              <a:rPr lang="en-US" altLang="ko-KR" dirty="0"/>
              <a:t>(sculpturefesta@hanmail.net)</a:t>
            </a:r>
            <a:endParaRPr lang="ko-KR" altLang="en-US" dirty="0"/>
          </a:p>
          <a:p>
            <a:pPr marL="0" indent="0" fontAlgn="base">
              <a:buNone/>
            </a:pPr>
            <a:r>
              <a:rPr lang="en-US" altLang="ko-KR" dirty="0"/>
              <a:t>· </a:t>
            </a:r>
            <a:r>
              <a:rPr lang="ko-KR" altLang="en-US" dirty="0"/>
              <a:t>이메일 제목 및 파일명 </a:t>
            </a:r>
            <a:r>
              <a:rPr lang="en-US" altLang="ko-KR" dirty="0"/>
              <a:t>: [</a:t>
            </a:r>
            <a:r>
              <a:rPr lang="ko-KR" altLang="en-US" dirty="0"/>
              <a:t>품 안의 </a:t>
            </a:r>
            <a:r>
              <a:rPr lang="ko-KR" altLang="en-US" dirty="0" err="1"/>
              <a:t>조각전</a:t>
            </a:r>
            <a:r>
              <a:rPr lang="ko-KR" altLang="en-US" dirty="0"/>
              <a:t> </a:t>
            </a:r>
            <a:r>
              <a:rPr lang="en-US" altLang="ko-KR" dirty="0"/>
              <a:t>2026_</a:t>
            </a:r>
            <a:r>
              <a:rPr lang="ko-KR" altLang="en-US" dirty="0" err="1"/>
              <a:t>작가명</a:t>
            </a:r>
            <a:r>
              <a:rPr lang="en-US" altLang="ko-KR" dirty="0"/>
              <a:t>]</a:t>
            </a: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ADE34F0A-DDD5-7070-4AB6-846E4A18BF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376429"/>
              </p:ext>
            </p:extLst>
          </p:nvPr>
        </p:nvGraphicFramePr>
        <p:xfrm>
          <a:off x="6578275" y="4073454"/>
          <a:ext cx="5051933" cy="2202352"/>
        </p:xfrm>
        <a:graphic>
          <a:graphicData uri="http://schemas.openxmlformats.org/drawingml/2006/table">
            <a:tbl>
              <a:tblPr/>
              <a:tblGrid>
                <a:gridCol w="3092499">
                  <a:extLst>
                    <a:ext uri="{9D8B030D-6E8A-4147-A177-3AD203B41FA5}">
                      <a16:colId xmlns:a16="http://schemas.microsoft.com/office/drawing/2014/main" val="2883185831"/>
                    </a:ext>
                  </a:extLst>
                </a:gridCol>
                <a:gridCol w="964096">
                  <a:extLst>
                    <a:ext uri="{9D8B030D-6E8A-4147-A177-3AD203B41FA5}">
                      <a16:colId xmlns:a16="http://schemas.microsoft.com/office/drawing/2014/main" val="347727580"/>
                    </a:ext>
                  </a:extLst>
                </a:gridCol>
                <a:gridCol w="995338">
                  <a:extLst>
                    <a:ext uri="{9D8B030D-6E8A-4147-A177-3AD203B41FA5}">
                      <a16:colId xmlns:a16="http://schemas.microsoft.com/office/drawing/2014/main" val="3444886740"/>
                    </a:ext>
                  </a:extLst>
                </a:gridCol>
              </a:tblGrid>
              <a:tr h="4564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판매 수수료 구분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200" b="1" kern="0" spc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참여작가</a:t>
                      </a:r>
                      <a:endParaRPr lang="ko-KR" altLang="en-US" sz="1200" b="1" kern="0" spc="0"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200" b="1" kern="0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주최사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0866030"/>
                  </a:ext>
                </a:extLst>
              </a:tr>
              <a:tr h="5503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200" b="1" kern="0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서울국제조각페스타</a:t>
                      </a:r>
                      <a:r>
                        <a:rPr lang="en-US" altLang="ko-KR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2026</a:t>
                      </a:r>
                      <a:r>
                        <a:rPr lang="ko-KR" altLang="en-US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부스 참여 작가 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70%</a:t>
                      </a:r>
                      <a:endParaRPr lang="en-US" sz="1200" b="1" kern="0" spc="0" dirty="0"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30%</a:t>
                      </a:r>
                      <a:endParaRPr lang="en-US" sz="1200" b="1" kern="0" spc="0" dirty="0"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060175"/>
                  </a:ext>
                </a:extLst>
              </a:tr>
              <a:tr h="5503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‘품 안의 조각’ 단일 참여 작가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en-US" sz="1200" b="1" kern="0" spc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60%</a:t>
                      </a:r>
                      <a:endParaRPr lang="en-US" sz="1200" b="1" kern="0" spc="0"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en-US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40%</a:t>
                      </a:r>
                      <a:endParaRPr lang="en-US" sz="1200" b="1" kern="0" spc="0" dirty="0">
                        <a:solidFill>
                          <a:schemeClr val="tx1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3783454"/>
                  </a:ext>
                </a:extLst>
              </a:tr>
              <a:tr h="491793">
                <a:tc grid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80000"/>
                        </a:lnSpc>
                        <a:buNone/>
                      </a:pPr>
                      <a:r>
                        <a:rPr lang="en-US" altLang="ko-KR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※ </a:t>
                      </a:r>
                      <a:r>
                        <a:rPr lang="ko-KR" altLang="en-US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결제방식 </a:t>
                      </a:r>
                      <a:r>
                        <a:rPr lang="en-US" altLang="ko-KR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 카드결제 및 계좌이체</a:t>
                      </a:r>
                      <a:r>
                        <a:rPr lang="en-US" altLang="ko-KR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kern="0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주최사</a:t>
                      </a:r>
                      <a:r>
                        <a:rPr lang="ko-KR" altLang="en-US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계좌</a:t>
                      </a:r>
                      <a:r>
                        <a:rPr lang="en-US" altLang="ko-KR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200" b="1" kern="0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병행</a:t>
                      </a:r>
                      <a:endParaRPr lang="en-US" altLang="ko-KR" sz="1200" b="1" kern="0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80000"/>
                        </a:lnSpc>
                        <a:buNone/>
                      </a:pPr>
                      <a:endParaRPr lang="en-US" altLang="ko-KR" sz="1200" b="1" kern="0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1840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9752D3D-C121-B3CF-F4D3-8207B94E4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7607" y="943143"/>
            <a:ext cx="5453270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제출 자료</a:t>
            </a:r>
            <a:endParaRPr kumimoji="0" lang="ko-KR" altLang="en-US" sz="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특별전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품 안의 조각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출품 신청서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아래 사항 포함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en-US" altLang="ko-KR" sz="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-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출품작 이미지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고해상도 이미지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(JPG, 300dpi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이상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en-US" altLang="ko-KR" sz="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작품 캡션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0" lang="ko-KR" altLang="en-US" sz="1000" b="0" i="0" u="none" strike="noStrike" cap="none" normalizeH="0" baseline="0" dirty="0" err="1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작가명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kumimoji="0" lang="ko-KR" altLang="en-US" sz="1000" b="0" i="0" u="none" strike="noStrike" cap="none" normalizeH="0" baseline="0" dirty="0" err="1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작품명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재료 및 규격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(cm)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kumimoji="0" lang="ko-KR" altLang="en-US" sz="1000" b="0" i="0" u="none" strike="noStrike" cap="none" normalizeH="0" baseline="0" dirty="0" err="1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제작년도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0" lang="ko-KR" altLang="en-US" sz="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작품 설명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작품별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100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자 이내 </a:t>
            </a:r>
            <a:endParaRPr kumimoji="0" lang="ko-KR" altLang="en-US" sz="600" b="0" i="0" u="none" strike="noStrike" cap="none" normalizeH="0" baseline="0" dirty="0">
              <a:ln>
                <a:noFill/>
              </a:ln>
              <a:effectLst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-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연락처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이름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휴대전화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주소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이메일 등 개인정보</a:t>
            </a:r>
            <a:endParaRPr kumimoji="0" lang="en-US" altLang="ko-KR" sz="1000" b="0" i="0" u="none" strike="noStrike" cap="none" normalizeH="0" baseline="0" dirty="0">
              <a:ln>
                <a:noFill/>
              </a:ln>
              <a:effectLst/>
              <a:latin typeface="바탕" panose="02030600000101010101" pitchFamily="18" charset="-127"/>
              <a:ea typeface="맑은 고딕" panose="020B0503020000020004" pitchFamily="50" charset="-127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ko-KR" altLang="en-US" sz="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선정 작가 일정</a:t>
            </a:r>
            <a:endParaRPr kumimoji="0" lang="ko-KR" altLang="en-US" sz="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선정 발표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개별 통보</a:t>
            </a:r>
            <a:endParaRPr kumimoji="0" lang="ko-KR" altLang="en-US" sz="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작품 반입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2026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년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월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일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화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오후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시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~8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시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반입시간은 변동 될 수 있음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0" lang="en-US" altLang="ko-KR" sz="8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 </a:t>
            </a:r>
            <a:endParaRPr kumimoji="0" lang="en-US" altLang="ko-KR" sz="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작품 반출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2026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년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월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18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일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일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오후 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시 이후</a:t>
            </a:r>
            <a:endParaRPr kumimoji="0" lang="ko-KR" altLang="en-US" sz="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0" i="0" u="none" strike="noStrike" cap="none" normalizeH="0" baseline="0" dirty="0">
                <a:ln>
                  <a:noFill/>
                </a:ln>
                <a:effectLst/>
                <a:latin typeface="바탕" panose="02030600000101010101" pitchFamily="18" charset="-127"/>
              </a:rPr>
              <a:t>  </a:t>
            </a:r>
            <a:endParaRPr kumimoji="0" lang="ko-KR" altLang="en-US" sz="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6.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판매 수수료 비율 </a:t>
            </a:r>
            <a:endParaRPr kumimoji="0" lang="ko-KR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바탕" panose="02030600000101010101" pitchFamily="18" charset="-127"/>
              </a:rPr>
              <a:t>  </a:t>
            </a:r>
            <a:endParaRPr kumimoji="0" lang="ko-KR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바탕" panose="02030600000101010101" pitchFamily="18" charset="-127"/>
              </a:rPr>
              <a:t>  </a:t>
            </a:r>
            <a:endParaRPr kumimoji="0" lang="ko-KR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91F28A-D7F3-C022-F49A-FB2620BA1AD6}"/>
              </a:ext>
            </a:extLst>
          </p:cNvPr>
          <p:cNvSpPr txBox="1"/>
          <p:nvPr/>
        </p:nvSpPr>
        <p:spPr>
          <a:xfrm>
            <a:off x="2004805" y="324815"/>
            <a:ext cx="81823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base" latinLnBrk="0">
              <a:buNone/>
            </a:pPr>
            <a:r>
              <a:rPr lang="en-US" altLang="ko-KR" b="1" dirty="0"/>
              <a:t>&lt;</a:t>
            </a:r>
            <a:r>
              <a:rPr lang="ko-KR" altLang="en-US" b="1" dirty="0" err="1"/>
              <a:t>서울국제조각페스타</a:t>
            </a:r>
            <a:r>
              <a:rPr lang="en-US" altLang="ko-KR" b="1" dirty="0"/>
              <a:t>2026&gt; </a:t>
            </a:r>
            <a:r>
              <a:rPr lang="ko-KR" altLang="en-US" b="1" dirty="0"/>
              <a:t>특별전 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</a:rPr>
              <a:t>‘품 안의 조각</a:t>
            </a:r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</a:rPr>
              <a:t>-Sculpture in Embrace’</a:t>
            </a:r>
          </a:p>
        </p:txBody>
      </p:sp>
    </p:spTree>
    <p:extLst>
      <p:ext uri="{BB962C8B-B14F-4D97-AF65-F5344CB8AC3E}">
        <p14:creationId xmlns:p14="http://schemas.microsoft.com/office/powerpoint/2010/main" val="3743078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73FCC97-D451-0FC2-03EB-2458834A8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26" y="791955"/>
            <a:ext cx="10959548" cy="3909254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altLang="ko-KR" b="1" dirty="0"/>
              <a:t>6. </a:t>
            </a:r>
            <a:r>
              <a:rPr lang="ko-KR" altLang="en-US" b="1" dirty="0"/>
              <a:t>유의 및 안내 사항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모든 작품은 지정된 일정에 작가 또는 대리인이 직접 반입</a:t>
            </a:r>
            <a:r>
              <a:rPr lang="en-US" altLang="ko-KR" dirty="0"/>
              <a:t>·</a:t>
            </a:r>
            <a:r>
              <a:rPr lang="ko-KR" altLang="en-US" dirty="0"/>
              <a:t>반출해야 합니다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우편</a:t>
            </a:r>
            <a:r>
              <a:rPr lang="en-US" altLang="ko-KR" dirty="0"/>
              <a:t>, </a:t>
            </a:r>
            <a:r>
              <a:rPr lang="ko-KR" altLang="en-US" dirty="0"/>
              <a:t>택배</a:t>
            </a:r>
            <a:r>
              <a:rPr lang="en-US" altLang="ko-KR" dirty="0"/>
              <a:t>, </a:t>
            </a:r>
            <a:r>
              <a:rPr lang="ko-KR" altLang="en-US" dirty="0"/>
              <a:t>화물 운송 등 </a:t>
            </a:r>
            <a:r>
              <a:rPr lang="ko-KR" altLang="en-US" dirty="0" err="1"/>
              <a:t>비대면</a:t>
            </a:r>
            <a:r>
              <a:rPr lang="ko-KR" altLang="en-US" dirty="0"/>
              <a:t> 접수는 불가하며</a:t>
            </a:r>
            <a:r>
              <a:rPr lang="en-US" altLang="ko-KR" dirty="0"/>
              <a:t>, </a:t>
            </a:r>
            <a:r>
              <a:rPr lang="ko-KR" altLang="en-US" dirty="0"/>
              <a:t>주최 측은 운송 중 발생한 파손</a:t>
            </a:r>
            <a:r>
              <a:rPr lang="en-US" altLang="ko-KR" dirty="0"/>
              <a:t>·</a:t>
            </a:r>
            <a:r>
              <a:rPr lang="ko-KR" altLang="en-US" dirty="0"/>
              <a:t>분실</a:t>
            </a:r>
            <a:r>
              <a:rPr lang="en-US" altLang="ko-KR" dirty="0"/>
              <a:t>·</a:t>
            </a:r>
            <a:r>
              <a:rPr lang="ko-KR" altLang="en-US" dirty="0"/>
              <a:t>도난 등에 대해 책임을 지지 않습니다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작품 배치는 기획 운영팀의 전시 연출 방향에 따라 조정되며</a:t>
            </a:r>
            <a:r>
              <a:rPr lang="en-US" altLang="ko-KR" dirty="0"/>
              <a:t>, </a:t>
            </a:r>
            <a:r>
              <a:rPr lang="ko-KR" altLang="en-US" dirty="0"/>
              <a:t>전시 기간 중에도 전시 구성상 필요에 따라 위치가 변경 될 수 있습니다</a:t>
            </a:r>
            <a:r>
              <a:rPr lang="en-US" altLang="ko-KR" dirty="0"/>
              <a:t>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판매된 작품은 현장 전시운영팀이 포장 및 인도 절차를 담당합니다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선정된 작품은 전시 기간 중 판매를 원칙으로 하며</a:t>
            </a:r>
            <a:r>
              <a:rPr lang="en-US" altLang="ko-KR" dirty="0"/>
              <a:t>, </a:t>
            </a:r>
            <a:r>
              <a:rPr lang="ko-KR" altLang="en-US" dirty="0"/>
              <a:t>판매 정산은 행사 종료 후 </a:t>
            </a:r>
            <a:r>
              <a:rPr lang="en-US" altLang="ko-KR" dirty="0"/>
              <a:t>15</a:t>
            </a:r>
            <a:r>
              <a:rPr lang="ko-KR" altLang="en-US" dirty="0"/>
              <a:t>일 이내 수수료를 제외한 금액으로 일괄 입금됩니다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제출 마감 이후 접수된 자료나 파일명</a:t>
            </a:r>
            <a:r>
              <a:rPr lang="en-US" altLang="ko-KR" dirty="0"/>
              <a:t>·</a:t>
            </a:r>
            <a:r>
              <a:rPr lang="ko-KR" altLang="en-US" dirty="0"/>
              <a:t>규격 등 제출 양식이 누락 또는 불일치한 경우에는 접수가 불가합니다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선정 이후</a:t>
            </a:r>
            <a:r>
              <a:rPr lang="en-US" altLang="ko-KR" dirty="0"/>
              <a:t>, </a:t>
            </a:r>
            <a:r>
              <a:rPr lang="ko-KR" altLang="en-US" dirty="0"/>
              <a:t>현장에서 출품 규격에 맞지 않거나</a:t>
            </a:r>
            <a:r>
              <a:rPr lang="en-US" altLang="ko-KR" dirty="0"/>
              <a:t>, </a:t>
            </a:r>
            <a:r>
              <a:rPr lang="ko-KR" altLang="en-US" dirty="0"/>
              <a:t>제출 이미지와 실제 작품이 현저히 상이하다고 판단될 경우 전시 참여가 제한될 수 있습니다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제출된 이미지 및 자료는 </a:t>
            </a:r>
            <a:r>
              <a:rPr lang="en-US" altLang="ko-KR" dirty="0"/>
              <a:t>&lt;</a:t>
            </a:r>
            <a:r>
              <a:rPr lang="ko-KR" altLang="en-US" dirty="0" err="1"/>
              <a:t>서울국제조각페스타</a:t>
            </a:r>
            <a:r>
              <a:rPr lang="en-US" altLang="ko-KR" dirty="0"/>
              <a:t>2026&gt;</a:t>
            </a:r>
            <a:r>
              <a:rPr lang="ko-KR" altLang="en-US" dirty="0"/>
              <a:t>의 홍보</a:t>
            </a:r>
            <a:r>
              <a:rPr lang="en-US" altLang="ko-KR" dirty="0"/>
              <a:t>(SNS, </a:t>
            </a:r>
            <a:r>
              <a:rPr lang="ko-KR" altLang="en-US" dirty="0"/>
              <a:t>웹사이트</a:t>
            </a:r>
            <a:r>
              <a:rPr lang="en-US" altLang="ko-KR" dirty="0"/>
              <a:t>, </a:t>
            </a:r>
            <a:r>
              <a:rPr lang="ko-KR" altLang="en-US" dirty="0"/>
              <a:t>인쇄물 등</a:t>
            </a:r>
            <a:r>
              <a:rPr lang="en-US" altLang="ko-KR" dirty="0"/>
              <a:t>) </a:t>
            </a:r>
            <a:r>
              <a:rPr lang="ko-KR" altLang="en-US" dirty="0"/>
              <a:t>및 아카이브 제작에 활용될 수 있으며</a:t>
            </a:r>
            <a:r>
              <a:rPr lang="en-US" altLang="ko-KR" dirty="0"/>
              <a:t>, </a:t>
            </a:r>
            <a:r>
              <a:rPr lang="ko-KR" altLang="en-US" dirty="0"/>
              <a:t>출품자는 이에 동의한 것으로 간주됩니다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작품의 포장</a:t>
            </a:r>
            <a:r>
              <a:rPr lang="en-US" altLang="ko-KR" dirty="0"/>
              <a:t>·</a:t>
            </a:r>
            <a:r>
              <a:rPr lang="ko-KR" altLang="en-US" dirty="0"/>
              <a:t>운송</a:t>
            </a:r>
            <a:r>
              <a:rPr lang="en-US" altLang="ko-KR" dirty="0"/>
              <a:t>·</a:t>
            </a:r>
            <a:r>
              <a:rPr lang="ko-KR" altLang="en-US" dirty="0"/>
              <a:t>반출에 소요되는 비용 및 과정은 작가 부담이며</a:t>
            </a:r>
            <a:r>
              <a:rPr lang="en-US" altLang="ko-KR" dirty="0"/>
              <a:t>, </a:t>
            </a:r>
            <a:r>
              <a:rPr lang="ko-KR" altLang="en-US" dirty="0"/>
              <a:t>이 과정에서 발생하는 파손</a:t>
            </a:r>
            <a:r>
              <a:rPr lang="en-US" altLang="ko-KR" dirty="0"/>
              <a:t>·</a:t>
            </a:r>
            <a:r>
              <a:rPr lang="ko-KR" altLang="en-US" dirty="0"/>
              <a:t>분실</a:t>
            </a:r>
            <a:r>
              <a:rPr lang="en-US" altLang="ko-KR" dirty="0"/>
              <a:t>·</a:t>
            </a:r>
            <a:r>
              <a:rPr lang="ko-KR" altLang="en-US" dirty="0"/>
              <a:t>도난 등에 대해 주최</a:t>
            </a:r>
            <a:r>
              <a:rPr lang="en-US" altLang="ko-KR" dirty="0"/>
              <a:t>·</a:t>
            </a:r>
            <a:r>
              <a:rPr lang="ko-KR" altLang="en-US" dirty="0"/>
              <a:t>주관 측은 책임을 지지 않습니다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  <a:buFontTx/>
              <a:buChar char="-"/>
            </a:pPr>
            <a:endParaRPr lang="en-US" altLang="ko-KR" dirty="0"/>
          </a:p>
          <a:p>
            <a:pPr>
              <a:lnSpc>
                <a:spcPct val="170000"/>
              </a:lnSpc>
              <a:buFontTx/>
              <a:buChar char="-"/>
            </a:pPr>
            <a:endParaRPr lang="en-US" altLang="ko-KR" dirty="0"/>
          </a:p>
          <a:p>
            <a:pPr marL="0" indent="0">
              <a:lnSpc>
                <a:spcPct val="170000"/>
              </a:lnSpc>
              <a:buNone/>
            </a:pP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521318-1CD4-B6A5-B533-94C5F396CD76}"/>
              </a:ext>
            </a:extLst>
          </p:cNvPr>
          <p:cNvSpPr txBox="1"/>
          <p:nvPr/>
        </p:nvSpPr>
        <p:spPr>
          <a:xfrm>
            <a:off x="874643" y="5128591"/>
            <a:ext cx="107011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/>
              <a:t>본인은 위 사항에 동의하며 해당 전시의 출품 신청서를 제출합니다</a:t>
            </a:r>
            <a:r>
              <a:rPr lang="en-US" altLang="ko-KR" sz="1400" b="1" dirty="0"/>
              <a:t>.</a:t>
            </a:r>
          </a:p>
          <a:p>
            <a:endParaRPr lang="en-US" altLang="ko-KR" sz="1400" b="1" dirty="0"/>
          </a:p>
          <a:p>
            <a:endParaRPr lang="en-US" altLang="ko-KR" sz="1400" b="1" dirty="0"/>
          </a:p>
          <a:p>
            <a:endParaRPr lang="en-US" altLang="ko-KR" sz="1400" b="1" dirty="0"/>
          </a:p>
          <a:p>
            <a:r>
              <a:rPr lang="en-US" altLang="ko-KR" sz="1400" b="1" dirty="0"/>
              <a:t>                                                             2025</a:t>
            </a:r>
            <a:r>
              <a:rPr lang="ko-KR" altLang="en-US" sz="1400" b="1" dirty="0"/>
              <a:t>년 </a:t>
            </a:r>
            <a:r>
              <a:rPr lang="en-US" altLang="ko-KR" sz="1400" b="1" dirty="0"/>
              <a:t>  00</a:t>
            </a:r>
            <a:r>
              <a:rPr lang="ko-KR" altLang="en-US" sz="1400" b="1" dirty="0"/>
              <a:t>월  </a:t>
            </a:r>
            <a:r>
              <a:rPr lang="en-US" altLang="ko-KR" sz="1400" b="1" dirty="0"/>
              <a:t>00</a:t>
            </a:r>
            <a:r>
              <a:rPr lang="ko-KR" altLang="en-US" sz="1400" b="1" dirty="0"/>
              <a:t>일                                 참여작가 </a:t>
            </a:r>
            <a:r>
              <a:rPr lang="en-US" altLang="ko-KR" sz="1400" b="1" dirty="0"/>
              <a:t>:                       ( </a:t>
            </a:r>
            <a:r>
              <a:rPr lang="ko-KR" altLang="en-US" sz="1400" b="1" dirty="0"/>
              <a:t>서명 </a:t>
            </a:r>
            <a:r>
              <a:rPr lang="en-US" altLang="ko-KR" sz="1400" b="1" dirty="0"/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915852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DE4759DD-1A77-3AAD-6577-C75FDB8007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9579900"/>
              </p:ext>
            </p:extLst>
          </p:nvPr>
        </p:nvGraphicFramePr>
        <p:xfrm>
          <a:off x="478971" y="466879"/>
          <a:ext cx="11321144" cy="2515808"/>
        </p:xfrm>
        <a:graphic>
          <a:graphicData uri="http://schemas.openxmlformats.org/drawingml/2006/table">
            <a:tbl>
              <a:tblPr/>
              <a:tblGrid>
                <a:gridCol w="992095">
                  <a:extLst>
                    <a:ext uri="{9D8B030D-6E8A-4147-A177-3AD203B41FA5}">
                      <a16:colId xmlns:a16="http://schemas.microsoft.com/office/drawing/2014/main" val="2138270537"/>
                    </a:ext>
                  </a:extLst>
                </a:gridCol>
                <a:gridCol w="1172839">
                  <a:extLst>
                    <a:ext uri="{9D8B030D-6E8A-4147-A177-3AD203B41FA5}">
                      <a16:colId xmlns:a16="http://schemas.microsoft.com/office/drawing/2014/main" val="3102763079"/>
                    </a:ext>
                  </a:extLst>
                </a:gridCol>
                <a:gridCol w="2411341">
                  <a:extLst>
                    <a:ext uri="{9D8B030D-6E8A-4147-A177-3AD203B41FA5}">
                      <a16:colId xmlns:a16="http://schemas.microsoft.com/office/drawing/2014/main" val="3910129904"/>
                    </a:ext>
                  </a:extLst>
                </a:gridCol>
                <a:gridCol w="4752343">
                  <a:extLst>
                    <a:ext uri="{9D8B030D-6E8A-4147-A177-3AD203B41FA5}">
                      <a16:colId xmlns:a16="http://schemas.microsoft.com/office/drawing/2014/main" val="3784823457"/>
                    </a:ext>
                  </a:extLst>
                </a:gridCol>
                <a:gridCol w="1992526">
                  <a:extLst>
                    <a:ext uri="{9D8B030D-6E8A-4147-A177-3AD203B41FA5}">
                      <a16:colId xmlns:a16="http://schemas.microsoft.com/office/drawing/2014/main" val="976338562"/>
                    </a:ext>
                  </a:extLst>
                </a:gridCol>
              </a:tblGrid>
              <a:tr h="341253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300" b="1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참여작가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한  글 </a:t>
                      </a:r>
                      <a:r>
                        <a:rPr lang="en-US" altLang="ko-KR" sz="1100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</a:t>
                      </a:r>
                      <a:r>
                        <a:rPr lang="ko-KR" altLang="en-US" sz="1200" kern="0" spc="-2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1100" kern="0" spc="-2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buNone/>
                      </a:pPr>
                      <a:endParaRPr lang="ko-KR" altLang="en-US" sz="1100" kern="0" spc="-2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영 문 </a:t>
                      </a:r>
                      <a:r>
                        <a:rPr lang="en-US" altLang="ko-KR" sz="1100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endParaRPr lang="ko-KR" altLang="en-US" dirty="0"/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</a:rPr>
                        <a:t>인물사진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</a:rPr>
                        <a:t>JPG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88420"/>
                  </a:ext>
                </a:extLst>
              </a:tr>
              <a:tr h="3412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성  별 </a:t>
                      </a:r>
                      <a:r>
                        <a:rPr lang="en-US" altLang="ko-KR" sz="1100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endParaRPr lang="ko-KR" altLang="en-US" sz="1100" kern="0" spc="-2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buNone/>
                      </a:pPr>
                      <a:endParaRPr lang="ko-KR" altLang="en-US" sz="1100" kern="0" spc="-2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생년월일 </a:t>
                      </a:r>
                      <a:r>
                        <a:rPr lang="en-US" altLang="ko-KR" sz="1100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endParaRPr lang="ko-KR" altLang="en-US" dirty="0"/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128857"/>
                  </a:ext>
                </a:extLst>
              </a:tr>
              <a:tr h="3872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300" b="1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 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>
                        <a:buNone/>
                      </a:pPr>
                      <a:endParaRPr lang="ko-KR" altLang="en-US" dirty="0">
                        <a:effectLst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781580"/>
                  </a:ext>
                </a:extLst>
              </a:tr>
              <a:tr h="3872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300" b="1" kern="0" spc="-2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속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buNone/>
                      </a:pPr>
                      <a:endParaRPr lang="ko-KR" altLang="en-US" sz="1100" kern="0" spc="-2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맑은 고딕" panose="020B0503020000020004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244348"/>
                  </a:ext>
                </a:extLst>
              </a:tr>
              <a:tr h="342796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300" b="1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 </a:t>
                      </a:r>
                      <a:r>
                        <a:rPr lang="ko-KR" altLang="en-US" sz="1300" b="1" kern="0" spc="-2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락</a:t>
                      </a:r>
                      <a:r>
                        <a:rPr lang="ko-KR" altLang="en-US" sz="1300" b="1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처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휴대폰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 </a:t>
                      </a:r>
                      <a:endParaRPr lang="ko-KR" altLang="en-US" dirty="0"/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518484"/>
                  </a:ext>
                </a:extLst>
              </a:tr>
              <a:tr h="3427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</a:rPr>
                        <a:t>이메일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 </a:t>
                      </a:r>
                      <a:endParaRPr lang="ko-KR" altLang="en-US" dirty="0"/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874644"/>
                  </a:ext>
                </a:extLst>
              </a:tr>
              <a:tr h="3731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</a:rPr>
                        <a:t>홈페이지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 작업계정 홈페이지 또는 인스타그램 등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25679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7B907A2-21AF-F32F-F0F8-9E9CD1EFD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9088" y="28638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9D8BDEEF-8913-9792-1666-585AE2E751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617975"/>
              </p:ext>
            </p:extLst>
          </p:nvPr>
        </p:nvGraphicFramePr>
        <p:xfrm>
          <a:off x="478970" y="3092449"/>
          <a:ext cx="11321143" cy="3101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1143">
                  <a:extLst>
                    <a:ext uri="{9D8B030D-6E8A-4147-A177-3AD203B41FA5}">
                      <a16:colId xmlns:a16="http://schemas.microsoft.com/office/drawing/2014/main" val="356604021"/>
                    </a:ext>
                  </a:extLst>
                </a:gridCol>
              </a:tblGrid>
              <a:tr h="310152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참여작가 간단 약력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(10</a:t>
                      </a:r>
                      <a:r>
                        <a:rPr lang="ko-KR" altLang="en-US" sz="1400" dirty="0" err="1">
                          <a:solidFill>
                            <a:sysClr val="windowText" lastClr="000000"/>
                          </a:solidFill>
                        </a:rPr>
                        <a:t>줄이내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/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 학력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전시 이력 등</a:t>
                      </a:r>
                      <a:endParaRPr lang="en-US" altLang="ko-KR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050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1474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2E3439DC-844F-CC17-AB7E-3BAD5EDF4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087221"/>
              </p:ext>
            </p:extLst>
          </p:nvPr>
        </p:nvGraphicFramePr>
        <p:xfrm>
          <a:off x="441559" y="416560"/>
          <a:ext cx="5556469" cy="6153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6469">
                  <a:extLst>
                    <a:ext uri="{9D8B030D-6E8A-4147-A177-3AD203B41FA5}">
                      <a16:colId xmlns:a16="http://schemas.microsoft.com/office/drawing/2014/main" val="1869368430"/>
                    </a:ext>
                  </a:extLst>
                </a:gridCol>
              </a:tblGrid>
              <a:tr h="615314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7753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DAF3EFE-E370-C649-0382-77E3277BDA70}"/>
              </a:ext>
            </a:extLst>
          </p:cNvPr>
          <p:cNvSpPr txBox="1"/>
          <p:nvPr/>
        </p:nvSpPr>
        <p:spPr>
          <a:xfrm>
            <a:off x="530772" y="540157"/>
            <a:ext cx="1680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출품작 이미지</a:t>
            </a:r>
            <a:endParaRPr lang="ko-KR" altLang="en-US" sz="1050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5B232178-5199-7F80-1A51-99D063FC3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376605"/>
              </p:ext>
            </p:extLst>
          </p:nvPr>
        </p:nvGraphicFramePr>
        <p:xfrm>
          <a:off x="6268720" y="1905000"/>
          <a:ext cx="5556469" cy="152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1097">
                  <a:extLst>
                    <a:ext uri="{9D8B030D-6E8A-4147-A177-3AD203B41FA5}">
                      <a16:colId xmlns:a16="http://schemas.microsoft.com/office/drawing/2014/main" val="726407304"/>
                    </a:ext>
                  </a:extLst>
                </a:gridCol>
                <a:gridCol w="4395372">
                  <a:extLst>
                    <a:ext uri="{9D8B030D-6E8A-4147-A177-3AD203B41FA5}">
                      <a16:colId xmlns:a16="http://schemas.microsoft.com/office/drawing/2014/main" val="3521731560"/>
                    </a:ext>
                  </a:extLst>
                </a:gridCol>
              </a:tblGrid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>
                          <a:latin typeface="+mj-lt"/>
                        </a:rPr>
                        <a:t>작품명</a:t>
                      </a:r>
                      <a:endParaRPr lang="ko-KR" altLang="en-US" sz="14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529957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크기</a:t>
                      </a:r>
                      <a:r>
                        <a:rPr lang="en-US" altLang="ko-KR" sz="1400" b="1" dirty="0">
                          <a:latin typeface="+mj-lt"/>
                        </a:rPr>
                        <a:t>(cm)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795550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재료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642922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년도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904265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가격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96358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2362554-6211-864B-E9A5-677B5D1D7540}"/>
              </a:ext>
            </a:extLst>
          </p:cNvPr>
          <p:cNvSpPr txBox="1"/>
          <p:nvPr/>
        </p:nvSpPr>
        <p:spPr>
          <a:xfrm>
            <a:off x="6193974" y="1566334"/>
            <a:ext cx="47788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※ </a:t>
            </a:r>
            <a:r>
              <a:rPr lang="ko-KR" altLang="en-US" sz="1200" dirty="0">
                <a:solidFill>
                  <a:srgbClr val="FF0000"/>
                </a:solidFill>
              </a:rPr>
              <a:t>작품 판매를 위한 필수 정보입니다</a:t>
            </a:r>
            <a:r>
              <a:rPr lang="en-US" altLang="ko-KR" sz="1200" dirty="0">
                <a:solidFill>
                  <a:srgbClr val="FF0000"/>
                </a:solidFill>
              </a:rPr>
              <a:t>. </a:t>
            </a:r>
            <a:r>
              <a:rPr lang="ko-KR" altLang="en-US" sz="1200" dirty="0">
                <a:solidFill>
                  <a:srgbClr val="FF0000"/>
                </a:solidFill>
              </a:rPr>
              <a:t>정확하게 기재 부탁드립니다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045253"/>
              </p:ext>
            </p:extLst>
          </p:nvPr>
        </p:nvGraphicFramePr>
        <p:xfrm>
          <a:off x="6268720" y="3767666"/>
          <a:ext cx="5577840" cy="2785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7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853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간단 작품 </a:t>
                      </a:r>
                      <a:r>
                        <a:rPr lang="ko-KR" altLang="en-US" sz="1400" dirty="0" err="1">
                          <a:solidFill>
                            <a:sysClr val="windowText" lastClr="000000"/>
                          </a:solidFill>
                        </a:rPr>
                        <a:t>소개글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(5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줄 이내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ko-KR" altLang="en-US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7004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AE57A5A-7086-5943-5C39-8A8BB6D1FAC9}"/>
              </a:ext>
            </a:extLst>
          </p:cNvPr>
          <p:cNvSpPr txBox="1"/>
          <p:nvPr/>
        </p:nvSpPr>
        <p:spPr>
          <a:xfrm>
            <a:off x="441559" y="6291590"/>
            <a:ext cx="60976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/>
              <a:t>추가 이미지 제출을 원하시면 슬라이드를 추가하여 작성해 주시기 바랍니다</a:t>
            </a:r>
          </a:p>
        </p:txBody>
      </p:sp>
    </p:spTree>
    <p:extLst>
      <p:ext uri="{BB962C8B-B14F-4D97-AF65-F5344CB8AC3E}">
        <p14:creationId xmlns:p14="http://schemas.microsoft.com/office/powerpoint/2010/main" val="3798909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40C39-6F02-F74A-80C6-1CD10E667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1C019488-E2F4-B1CF-2AC1-098AFFEB22DE}"/>
              </a:ext>
            </a:extLst>
          </p:cNvPr>
          <p:cNvGraphicFramePr>
            <a:graphicFrameLocks noGrp="1"/>
          </p:cNvGraphicFramePr>
          <p:nvPr/>
        </p:nvGraphicFramePr>
        <p:xfrm>
          <a:off x="441559" y="416560"/>
          <a:ext cx="5556469" cy="6153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6469">
                  <a:extLst>
                    <a:ext uri="{9D8B030D-6E8A-4147-A177-3AD203B41FA5}">
                      <a16:colId xmlns:a16="http://schemas.microsoft.com/office/drawing/2014/main" val="1869368430"/>
                    </a:ext>
                  </a:extLst>
                </a:gridCol>
              </a:tblGrid>
              <a:tr h="615314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7753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B057526-16D5-8217-8C1E-4AAC2D66D26A}"/>
              </a:ext>
            </a:extLst>
          </p:cNvPr>
          <p:cNvSpPr txBox="1"/>
          <p:nvPr/>
        </p:nvSpPr>
        <p:spPr>
          <a:xfrm>
            <a:off x="530772" y="540157"/>
            <a:ext cx="1680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출품작 이미지</a:t>
            </a:r>
            <a:endParaRPr lang="ko-KR" altLang="en-US" sz="1050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70E697BA-1305-2786-4C0D-8D0EFC00CCC7}"/>
              </a:ext>
            </a:extLst>
          </p:cNvPr>
          <p:cNvGraphicFramePr>
            <a:graphicFrameLocks noGrp="1"/>
          </p:cNvGraphicFramePr>
          <p:nvPr/>
        </p:nvGraphicFramePr>
        <p:xfrm>
          <a:off x="6268720" y="1905000"/>
          <a:ext cx="5556469" cy="152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1097">
                  <a:extLst>
                    <a:ext uri="{9D8B030D-6E8A-4147-A177-3AD203B41FA5}">
                      <a16:colId xmlns:a16="http://schemas.microsoft.com/office/drawing/2014/main" val="726407304"/>
                    </a:ext>
                  </a:extLst>
                </a:gridCol>
                <a:gridCol w="4395372">
                  <a:extLst>
                    <a:ext uri="{9D8B030D-6E8A-4147-A177-3AD203B41FA5}">
                      <a16:colId xmlns:a16="http://schemas.microsoft.com/office/drawing/2014/main" val="3521731560"/>
                    </a:ext>
                  </a:extLst>
                </a:gridCol>
              </a:tblGrid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>
                          <a:latin typeface="+mj-lt"/>
                        </a:rPr>
                        <a:t>작품명</a:t>
                      </a:r>
                      <a:endParaRPr lang="ko-KR" altLang="en-US" sz="14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529957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크기</a:t>
                      </a:r>
                      <a:r>
                        <a:rPr lang="en-US" altLang="ko-KR" sz="1400" b="1" dirty="0">
                          <a:latin typeface="+mj-lt"/>
                        </a:rPr>
                        <a:t>(cm)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795550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재료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642922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년도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904265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가격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96358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E2ADD83-A428-A934-9949-0DB35A449DAF}"/>
              </a:ext>
            </a:extLst>
          </p:cNvPr>
          <p:cNvSpPr txBox="1"/>
          <p:nvPr/>
        </p:nvSpPr>
        <p:spPr>
          <a:xfrm>
            <a:off x="6193974" y="1566334"/>
            <a:ext cx="47788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※ </a:t>
            </a:r>
            <a:r>
              <a:rPr lang="ko-KR" altLang="en-US" sz="1200" dirty="0">
                <a:solidFill>
                  <a:srgbClr val="FF0000"/>
                </a:solidFill>
              </a:rPr>
              <a:t>작품 판매를 위한 필수 정보입니다</a:t>
            </a:r>
            <a:r>
              <a:rPr lang="en-US" altLang="ko-KR" sz="1200" dirty="0">
                <a:solidFill>
                  <a:srgbClr val="FF0000"/>
                </a:solidFill>
              </a:rPr>
              <a:t>. </a:t>
            </a:r>
            <a:r>
              <a:rPr lang="ko-KR" altLang="en-US" sz="1200" dirty="0">
                <a:solidFill>
                  <a:srgbClr val="FF0000"/>
                </a:solidFill>
              </a:rPr>
              <a:t>정확하게 기재 부탁드립니다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11871FB5-F943-D2E3-77C3-8AD6EF960F2E}"/>
              </a:ext>
            </a:extLst>
          </p:cNvPr>
          <p:cNvGraphicFramePr>
            <a:graphicFrameLocks noGrp="1"/>
          </p:cNvGraphicFramePr>
          <p:nvPr/>
        </p:nvGraphicFramePr>
        <p:xfrm>
          <a:off x="6268720" y="3767666"/>
          <a:ext cx="5577840" cy="2785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7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853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간단 작품 </a:t>
                      </a:r>
                      <a:r>
                        <a:rPr lang="ko-KR" altLang="en-US" sz="1400" dirty="0" err="1">
                          <a:solidFill>
                            <a:sysClr val="windowText" lastClr="000000"/>
                          </a:solidFill>
                        </a:rPr>
                        <a:t>소개글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(5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줄 이내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ko-KR" altLang="en-US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7004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2B98FF7-F407-9B76-DAED-FBB64182CD2B}"/>
              </a:ext>
            </a:extLst>
          </p:cNvPr>
          <p:cNvSpPr txBox="1"/>
          <p:nvPr/>
        </p:nvSpPr>
        <p:spPr>
          <a:xfrm>
            <a:off x="441559" y="6291590"/>
            <a:ext cx="60976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/>
              <a:t>추가 이미지 제출을 원하시면 슬라이드를 추가하여 작성해 주시기 바랍니다</a:t>
            </a:r>
          </a:p>
        </p:txBody>
      </p:sp>
    </p:spTree>
    <p:extLst>
      <p:ext uri="{BB962C8B-B14F-4D97-AF65-F5344CB8AC3E}">
        <p14:creationId xmlns:p14="http://schemas.microsoft.com/office/powerpoint/2010/main" val="1714764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27E57-13C2-E9F6-4A41-BCF011561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7A9AC7F2-33ED-965E-0147-829666DD457C}"/>
              </a:ext>
            </a:extLst>
          </p:cNvPr>
          <p:cNvGraphicFramePr>
            <a:graphicFrameLocks noGrp="1"/>
          </p:cNvGraphicFramePr>
          <p:nvPr/>
        </p:nvGraphicFramePr>
        <p:xfrm>
          <a:off x="441559" y="416560"/>
          <a:ext cx="5556469" cy="6153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6469">
                  <a:extLst>
                    <a:ext uri="{9D8B030D-6E8A-4147-A177-3AD203B41FA5}">
                      <a16:colId xmlns:a16="http://schemas.microsoft.com/office/drawing/2014/main" val="1869368430"/>
                    </a:ext>
                  </a:extLst>
                </a:gridCol>
              </a:tblGrid>
              <a:tr h="615314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7753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CA52B33-A6E7-48BF-38F5-19CCCE6DDC36}"/>
              </a:ext>
            </a:extLst>
          </p:cNvPr>
          <p:cNvSpPr txBox="1"/>
          <p:nvPr/>
        </p:nvSpPr>
        <p:spPr>
          <a:xfrm>
            <a:off x="530772" y="540157"/>
            <a:ext cx="1680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출품작 이미지</a:t>
            </a:r>
            <a:endParaRPr lang="ko-KR" altLang="en-US" sz="1050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79AD353B-0193-D832-D824-040FC27AAA53}"/>
              </a:ext>
            </a:extLst>
          </p:cNvPr>
          <p:cNvGraphicFramePr>
            <a:graphicFrameLocks noGrp="1"/>
          </p:cNvGraphicFramePr>
          <p:nvPr/>
        </p:nvGraphicFramePr>
        <p:xfrm>
          <a:off x="6268720" y="1905000"/>
          <a:ext cx="5556469" cy="152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1097">
                  <a:extLst>
                    <a:ext uri="{9D8B030D-6E8A-4147-A177-3AD203B41FA5}">
                      <a16:colId xmlns:a16="http://schemas.microsoft.com/office/drawing/2014/main" val="726407304"/>
                    </a:ext>
                  </a:extLst>
                </a:gridCol>
                <a:gridCol w="4395372">
                  <a:extLst>
                    <a:ext uri="{9D8B030D-6E8A-4147-A177-3AD203B41FA5}">
                      <a16:colId xmlns:a16="http://schemas.microsoft.com/office/drawing/2014/main" val="3521731560"/>
                    </a:ext>
                  </a:extLst>
                </a:gridCol>
              </a:tblGrid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>
                          <a:latin typeface="+mj-lt"/>
                        </a:rPr>
                        <a:t>작품명</a:t>
                      </a:r>
                      <a:endParaRPr lang="ko-KR" altLang="en-US" sz="14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529957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크기</a:t>
                      </a:r>
                      <a:r>
                        <a:rPr lang="en-US" altLang="ko-KR" sz="1400" b="1" dirty="0">
                          <a:latin typeface="+mj-lt"/>
                        </a:rPr>
                        <a:t>(cm)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795550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재료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642922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년도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904265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가격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96358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5053282-F8D2-16DA-7131-696640E13D82}"/>
              </a:ext>
            </a:extLst>
          </p:cNvPr>
          <p:cNvSpPr txBox="1"/>
          <p:nvPr/>
        </p:nvSpPr>
        <p:spPr>
          <a:xfrm>
            <a:off x="6193974" y="1566334"/>
            <a:ext cx="47788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※ </a:t>
            </a:r>
            <a:r>
              <a:rPr lang="ko-KR" altLang="en-US" sz="1200" dirty="0">
                <a:solidFill>
                  <a:srgbClr val="FF0000"/>
                </a:solidFill>
              </a:rPr>
              <a:t>작품 판매를 위한 필수 정보입니다</a:t>
            </a:r>
            <a:r>
              <a:rPr lang="en-US" altLang="ko-KR" sz="1200" dirty="0">
                <a:solidFill>
                  <a:srgbClr val="FF0000"/>
                </a:solidFill>
              </a:rPr>
              <a:t>. </a:t>
            </a:r>
            <a:r>
              <a:rPr lang="ko-KR" altLang="en-US" sz="1200" dirty="0">
                <a:solidFill>
                  <a:srgbClr val="FF0000"/>
                </a:solidFill>
              </a:rPr>
              <a:t>정확하게 기재 부탁드립니다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049226D0-2B12-C57B-5449-0EF2452CC3D8}"/>
              </a:ext>
            </a:extLst>
          </p:cNvPr>
          <p:cNvGraphicFramePr>
            <a:graphicFrameLocks noGrp="1"/>
          </p:cNvGraphicFramePr>
          <p:nvPr/>
        </p:nvGraphicFramePr>
        <p:xfrm>
          <a:off x="6268720" y="3767666"/>
          <a:ext cx="5577840" cy="2785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7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853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간단 작품 </a:t>
                      </a:r>
                      <a:r>
                        <a:rPr lang="ko-KR" altLang="en-US" sz="1400" dirty="0" err="1">
                          <a:solidFill>
                            <a:sysClr val="windowText" lastClr="000000"/>
                          </a:solidFill>
                        </a:rPr>
                        <a:t>소개글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(5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줄 이내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ko-KR" altLang="en-US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7004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172F97A-DCD3-A352-37F5-5F366C092B22}"/>
              </a:ext>
            </a:extLst>
          </p:cNvPr>
          <p:cNvSpPr txBox="1"/>
          <p:nvPr/>
        </p:nvSpPr>
        <p:spPr>
          <a:xfrm>
            <a:off x="441559" y="6291590"/>
            <a:ext cx="60976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/>
              <a:t>추가 이미지 제출을 원하시면 슬라이드를 추가하여 작성해 주시기 바랍니다</a:t>
            </a:r>
          </a:p>
        </p:txBody>
      </p:sp>
    </p:spTree>
    <p:extLst>
      <p:ext uri="{BB962C8B-B14F-4D97-AF65-F5344CB8AC3E}">
        <p14:creationId xmlns:p14="http://schemas.microsoft.com/office/powerpoint/2010/main" val="2522722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FF090-3806-EBB6-FD85-90E210336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4D50B2DD-5602-B307-C389-3706D19E7342}"/>
              </a:ext>
            </a:extLst>
          </p:cNvPr>
          <p:cNvGraphicFramePr>
            <a:graphicFrameLocks noGrp="1"/>
          </p:cNvGraphicFramePr>
          <p:nvPr/>
        </p:nvGraphicFramePr>
        <p:xfrm>
          <a:off x="441559" y="416560"/>
          <a:ext cx="5556469" cy="6153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6469">
                  <a:extLst>
                    <a:ext uri="{9D8B030D-6E8A-4147-A177-3AD203B41FA5}">
                      <a16:colId xmlns:a16="http://schemas.microsoft.com/office/drawing/2014/main" val="1869368430"/>
                    </a:ext>
                  </a:extLst>
                </a:gridCol>
              </a:tblGrid>
              <a:tr h="615314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7753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025A130-A9FB-605F-14E2-68931C343FC4}"/>
              </a:ext>
            </a:extLst>
          </p:cNvPr>
          <p:cNvSpPr txBox="1"/>
          <p:nvPr/>
        </p:nvSpPr>
        <p:spPr>
          <a:xfrm>
            <a:off x="530772" y="540157"/>
            <a:ext cx="1680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출품작 이미지</a:t>
            </a:r>
            <a:endParaRPr lang="ko-KR" altLang="en-US" sz="1050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10A6EE8C-D04D-8EB5-1FBE-D1C4922D75F9}"/>
              </a:ext>
            </a:extLst>
          </p:cNvPr>
          <p:cNvGraphicFramePr>
            <a:graphicFrameLocks noGrp="1"/>
          </p:cNvGraphicFramePr>
          <p:nvPr/>
        </p:nvGraphicFramePr>
        <p:xfrm>
          <a:off x="6268720" y="1905000"/>
          <a:ext cx="5556469" cy="152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1097">
                  <a:extLst>
                    <a:ext uri="{9D8B030D-6E8A-4147-A177-3AD203B41FA5}">
                      <a16:colId xmlns:a16="http://schemas.microsoft.com/office/drawing/2014/main" val="726407304"/>
                    </a:ext>
                  </a:extLst>
                </a:gridCol>
                <a:gridCol w="4395372">
                  <a:extLst>
                    <a:ext uri="{9D8B030D-6E8A-4147-A177-3AD203B41FA5}">
                      <a16:colId xmlns:a16="http://schemas.microsoft.com/office/drawing/2014/main" val="3521731560"/>
                    </a:ext>
                  </a:extLst>
                </a:gridCol>
              </a:tblGrid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>
                          <a:latin typeface="+mj-lt"/>
                        </a:rPr>
                        <a:t>작품명</a:t>
                      </a:r>
                      <a:endParaRPr lang="ko-KR" altLang="en-US" sz="14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529957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크기</a:t>
                      </a:r>
                      <a:r>
                        <a:rPr lang="en-US" altLang="ko-KR" sz="1400" b="1" dirty="0">
                          <a:latin typeface="+mj-lt"/>
                        </a:rPr>
                        <a:t>(cm)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795550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재료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642922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년도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904265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가격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96358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DCCE50E-F7A6-E605-EEC7-899FCB14A291}"/>
              </a:ext>
            </a:extLst>
          </p:cNvPr>
          <p:cNvSpPr txBox="1"/>
          <p:nvPr/>
        </p:nvSpPr>
        <p:spPr>
          <a:xfrm>
            <a:off x="6193974" y="1566334"/>
            <a:ext cx="47788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※ </a:t>
            </a:r>
            <a:r>
              <a:rPr lang="ko-KR" altLang="en-US" sz="1200" dirty="0">
                <a:solidFill>
                  <a:srgbClr val="FF0000"/>
                </a:solidFill>
              </a:rPr>
              <a:t>작품 판매를 위한 필수 정보입니다</a:t>
            </a:r>
            <a:r>
              <a:rPr lang="en-US" altLang="ko-KR" sz="1200" dirty="0">
                <a:solidFill>
                  <a:srgbClr val="FF0000"/>
                </a:solidFill>
              </a:rPr>
              <a:t>. </a:t>
            </a:r>
            <a:r>
              <a:rPr lang="ko-KR" altLang="en-US" sz="1200" dirty="0">
                <a:solidFill>
                  <a:srgbClr val="FF0000"/>
                </a:solidFill>
              </a:rPr>
              <a:t>정확하게 기재 부탁드립니다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1A8B36B1-99B7-BBC4-91C2-38BC1423B60B}"/>
              </a:ext>
            </a:extLst>
          </p:cNvPr>
          <p:cNvGraphicFramePr>
            <a:graphicFrameLocks noGrp="1"/>
          </p:cNvGraphicFramePr>
          <p:nvPr/>
        </p:nvGraphicFramePr>
        <p:xfrm>
          <a:off x="6268720" y="3767666"/>
          <a:ext cx="5577840" cy="2785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7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853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간단 작품 </a:t>
                      </a:r>
                      <a:r>
                        <a:rPr lang="ko-KR" altLang="en-US" sz="1400" dirty="0" err="1">
                          <a:solidFill>
                            <a:sysClr val="windowText" lastClr="000000"/>
                          </a:solidFill>
                        </a:rPr>
                        <a:t>소개글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(5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줄 이내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ko-KR" altLang="en-US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7004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D5D561A-88BF-B97C-E9BB-DCAABBBDA660}"/>
              </a:ext>
            </a:extLst>
          </p:cNvPr>
          <p:cNvSpPr txBox="1"/>
          <p:nvPr/>
        </p:nvSpPr>
        <p:spPr>
          <a:xfrm>
            <a:off x="441559" y="6291590"/>
            <a:ext cx="60976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/>
              <a:t>추가 이미지 제출을 원하시면 슬라이드를 추가하여 작성해 주시기 바랍니다</a:t>
            </a:r>
          </a:p>
        </p:txBody>
      </p:sp>
    </p:spTree>
    <p:extLst>
      <p:ext uri="{BB962C8B-B14F-4D97-AF65-F5344CB8AC3E}">
        <p14:creationId xmlns:p14="http://schemas.microsoft.com/office/powerpoint/2010/main" val="2270633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B12CA-BFD0-D59B-5462-BF2BB8050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D04018BD-2ACB-803E-BAF9-B1F00B8A6DEF}"/>
              </a:ext>
            </a:extLst>
          </p:cNvPr>
          <p:cNvGraphicFramePr>
            <a:graphicFrameLocks noGrp="1"/>
          </p:cNvGraphicFramePr>
          <p:nvPr/>
        </p:nvGraphicFramePr>
        <p:xfrm>
          <a:off x="441559" y="416560"/>
          <a:ext cx="5556469" cy="6153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6469">
                  <a:extLst>
                    <a:ext uri="{9D8B030D-6E8A-4147-A177-3AD203B41FA5}">
                      <a16:colId xmlns:a16="http://schemas.microsoft.com/office/drawing/2014/main" val="1869368430"/>
                    </a:ext>
                  </a:extLst>
                </a:gridCol>
              </a:tblGrid>
              <a:tr h="615314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7753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17BAE8E-2127-5128-F87B-40BD56113BCA}"/>
              </a:ext>
            </a:extLst>
          </p:cNvPr>
          <p:cNvSpPr txBox="1"/>
          <p:nvPr/>
        </p:nvSpPr>
        <p:spPr>
          <a:xfrm>
            <a:off x="530772" y="540157"/>
            <a:ext cx="1680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출품작 이미지</a:t>
            </a:r>
            <a:endParaRPr lang="ko-KR" altLang="en-US" sz="1050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6C010BAF-869A-9CED-30A0-04E067887C4C}"/>
              </a:ext>
            </a:extLst>
          </p:cNvPr>
          <p:cNvGraphicFramePr>
            <a:graphicFrameLocks noGrp="1"/>
          </p:cNvGraphicFramePr>
          <p:nvPr/>
        </p:nvGraphicFramePr>
        <p:xfrm>
          <a:off x="6268720" y="1905000"/>
          <a:ext cx="5556469" cy="152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1097">
                  <a:extLst>
                    <a:ext uri="{9D8B030D-6E8A-4147-A177-3AD203B41FA5}">
                      <a16:colId xmlns:a16="http://schemas.microsoft.com/office/drawing/2014/main" val="726407304"/>
                    </a:ext>
                  </a:extLst>
                </a:gridCol>
                <a:gridCol w="4395372">
                  <a:extLst>
                    <a:ext uri="{9D8B030D-6E8A-4147-A177-3AD203B41FA5}">
                      <a16:colId xmlns:a16="http://schemas.microsoft.com/office/drawing/2014/main" val="3521731560"/>
                    </a:ext>
                  </a:extLst>
                </a:gridCol>
              </a:tblGrid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>
                          <a:latin typeface="+mj-lt"/>
                        </a:rPr>
                        <a:t>작품명</a:t>
                      </a:r>
                      <a:endParaRPr lang="ko-KR" altLang="en-US" sz="14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529957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크기</a:t>
                      </a:r>
                      <a:r>
                        <a:rPr lang="en-US" altLang="ko-KR" sz="1400" b="1" dirty="0">
                          <a:latin typeface="+mj-lt"/>
                        </a:rPr>
                        <a:t>(cm)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795550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재료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642922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년도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904265"/>
                  </a:ext>
                </a:extLst>
              </a:tr>
              <a:tr h="288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+mj-lt"/>
                        </a:rPr>
                        <a:t>가격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96358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4F04E3F-0A11-D3AC-3282-AA429B549486}"/>
              </a:ext>
            </a:extLst>
          </p:cNvPr>
          <p:cNvSpPr txBox="1"/>
          <p:nvPr/>
        </p:nvSpPr>
        <p:spPr>
          <a:xfrm>
            <a:off x="6193974" y="1566334"/>
            <a:ext cx="47788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※ </a:t>
            </a:r>
            <a:r>
              <a:rPr lang="ko-KR" altLang="en-US" sz="1200" dirty="0">
                <a:solidFill>
                  <a:srgbClr val="FF0000"/>
                </a:solidFill>
              </a:rPr>
              <a:t>작품 판매를 위한 필수 정보입니다</a:t>
            </a:r>
            <a:r>
              <a:rPr lang="en-US" altLang="ko-KR" sz="1200" dirty="0">
                <a:solidFill>
                  <a:srgbClr val="FF0000"/>
                </a:solidFill>
              </a:rPr>
              <a:t>. </a:t>
            </a:r>
            <a:r>
              <a:rPr lang="ko-KR" altLang="en-US" sz="1200" dirty="0">
                <a:solidFill>
                  <a:srgbClr val="FF0000"/>
                </a:solidFill>
              </a:rPr>
              <a:t>정확하게 기재 부탁드립니다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D129C001-0F14-A268-3CF4-49BE40C13F47}"/>
              </a:ext>
            </a:extLst>
          </p:cNvPr>
          <p:cNvGraphicFramePr>
            <a:graphicFrameLocks noGrp="1"/>
          </p:cNvGraphicFramePr>
          <p:nvPr/>
        </p:nvGraphicFramePr>
        <p:xfrm>
          <a:off x="6268720" y="3767666"/>
          <a:ext cx="5577840" cy="2785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7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853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간단 작품 </a:t>
                      </a:r>
                      <a:r>
                        <a:rPr lang="ko-KR" altLang="en-US" sz="1400" dirty="0" err="1">
                          <a:solidFill>
                            <a:sysClr val="windowText" lastClr="000000"/>
                          </a:solidFill>
                        </a:rPr>
                        <a:t>소개글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(5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</a:rPr>
                        <a:t>줄 이내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ko-KR" altLang="en-US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7004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B6261EC-2083-9848-0E1D-FCE1397F81D2}"/>
              </a:ext>
            </a:extLst>
          </p:cNvPr>
          <p:cNvSpPr txBox="1"/>
          <p:nvPr/>
        </p:nvSpPr>
        <p:spPr>
          <a:xfrm>
            <a:off x="441559" y="6291590"/>
            <a:ext cx="60976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/>
              <a:t>추가 이미지 제출을 원하시면 슬라이드를 추가하여 작성해 주시기 바랍니다</a:t>
            </a:r>
          </a:p>
        </p:txBody>
      </p:sp>
    </p:spTree>
    <p:extLst>
      <p:ext uri="{BB962C8B-B14F-4D97-AF65-F5344CB8AC3E}">
        <p14:creationId xmlns:p14="http://schemas.microsoft.com/office/powerpoint/2010/main" val="898500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908</Words>
  <Application>Microsoft Office PowerPoint</Application>
  <PresentationFormat>와이드스크린</PresentationFormat>
  <Paragraphs>129</Paragraphs>
  <Slides>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맑은 고딕</vt:lpstr>
      <vt:lpstr>바탕</vt:lpstr>
      <vt:lpstr>Arial</vt:lpstr>
      <vt:lpstr>Office 테마</vt:lpstr>
      <vt:lpstr>서울국제조각페스타2026  기획 특별전&lt;품 안의 조각&gt; 출품 신청서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서울국제조각페스타2026  기획 특별전&lt;품 안의 조각&gt; 출품 신청서</dc:title>
  <dc:creator>kosaspace</dc:creator>
  <cp:lastModifiedBy>kosaspace</cp:lastModifiedBy>
  <cp:revision>6</cp:revision>
  <dcterms:created xsi:type="dcterms:W3CDTF">2025-11-10T09:32:14Z</dcterms:created>
  <dcterms:modified xsi:type="dcterms:W3CDTF">2025-11-11T08:50:22Z</dcterms:modified>
</cp:coreProperties>
</file>