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63" r:id="rId3"/>
    <p:sldId id="258" r:id="rId4"/>
    <p:sldId id="265" r:id="rId5"/>
  </p:sldIdLst>
  <p:sldSz cx="12192000" cy="6858000"/>
  <p:notesSz cx="9144000" cy="6858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21" autoAdjust="0"/>
    <p:restoredTop sz="94660"/>
  </p:normalViewPr>
  <p:slideViewPr>
    <p:cSldViewPr snapToGrid="0">
      <p:cViewPr varScale="1">
        <p:scale>
          <a:sx n="96" d="100"/>
          <a:sy n="96" d="100"/>
        </p:scale>
        <p:origin x="432" y="90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B441E92-7AD2-4F54-8B87-A62C9C78DDE3}" type="datetime1">
              <a:rPr lang="ko-KR" altLang="en-US"/>
              <a:pPr lvl="0">
                <a:defRPr/>
              </a:pPr>
              <a:t>2026-07-03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E998BC3F-4ED6-4C48-90EC-916C03CC6F9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12F5BD-F806-F2BA-5006-BE2F039AF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C1F2230-B6E0-AD10-6B8D-291596817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4893643-C678-178E-8BA0-2BAC2B03C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2026-07-03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4432FBD-B4F6-CA0C-4681-DEEA2E3A4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51DFDD3-03C9-1931-0A16-66BC4B68D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5355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571923A-7229-7ECB-9BA9-52BFCE7D8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51ECD66-A8E9-DBEB-CD53-C3D6CEE2E6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835F16-4D09-0418-414A-9C38FD91E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2026-07-03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65CAAB8-133E-B6E2-DAFB-775668271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3AC4D97-5393-A12C-BC32-DDC337275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4927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C2959DBC-94EA-B066-91B8-1407B78E5F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8D5A364-CC9B-B46C-3C10-1A98FD2679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C8DD99D-3CAF-2B0B-33C4-98EC66FE6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2026-07-03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6E179E4-498E-F5FA-C323-C87C9FB6A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B761AD2-A0EC-BF8C-84AF-9B56CF9F9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79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E3849A0-4C38-AA5F-A50A-91B56E1AE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E8632DA-AD5F-8703-0C00-CA8015005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3AB1390-E22F-166D-A45D-36B582584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2026-07-03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672BC42-4BA4-446F-A852-0907F97B3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239D01-1955-976E-57F5-199A0186E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397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9B376C-F727-EB28-E952-5D972072D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192E7D1-3145-0197-A2D9-4BA80CBC9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1FF90DA-6CEE-FE68-0FA8-3203B5C06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2026-07-03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3EC6D0E-2289-40A6-DB68-E6C98B5C8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C06F037-4E09-E972-1351-D705E6662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813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0AF5AAA-896F-251D-1F8E-F95BD20C0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93662EE-B059-5E49-F1BB-3AF43E031C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BC08759-746A-CD20-5D19-D5A7E42A1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84FB21A-9394-5225-FA4E-4846CFA2E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2026-07-03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C338831-39ED-4973-4945-4FD4B3A0D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0150E78-DF6B-73D8-EDBD-8D4E8C8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766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0129E9-C58B-F504-0975-358588716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1C2A6C2-6CD5-1396-2212-FF6101383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E6577B7-6A3F-59E5-0AAA-C79B787E0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430CF9C-71BB-A20B-BF5E-D01BBA4558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EDF8F90-7792-AB42-305C-2FFF3E145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9F26C259-ED84-A34E-4A49-5C402E3B2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2026-07-03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27D85EE0-2220-F099-13A0-0FCD155E5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48BF920-40C0-45B3-0510-ECEA11FE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192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2F747A-6869-1A35-0C71-1BAE01D49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DB19B89A-1C46-025C-9261-FF1BE6FE1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2026-07-03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3FF634F-FD4C-8A0B-AF07-5F9666941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E2BF201-5D47-11F2-A83C-BFC071135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2894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91631A68-9133-C2CC-DB3C-10F8C2D24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2026-07-03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67FBC13-5D30-A470-497C-DB2391347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49B09FE-9D92-68E2-75A1-528E55FE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8130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622C30A-BAC0-4BE5-B861-E6D658A17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125A4E2-8298-1701-D520-4C84A53EC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80067E9-4A00-2D00-8D62-FAE0FBA08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F3E2007-8721-9E06-B594-8A05CD36D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2026-07-03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DD53E47-5F42-3B21-766E-EB4EA1ABA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C5A92FE-7BA0-C45D-9C9E-6FE5FCD59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9831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050130-0627-92D1-3609-CA8BE9E57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1CA932A-61C8-37A8-AE5C-14DD7BE24C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B7EEB99-19D7-9C94-23A3-B6BF073FB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8F8BEC1-1804-38D6-84DD-CDF4133CD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19189-057C-4606-AEAD-CA69DC1F92C3}" type="datetimeFigureOut">
              <a:rPr lang="ko-KR" altLang="en-US" smtClean="0"/>
              <a:pPr/>
              <a:t>2026-07-03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C52A150-8E41-835B-C2BC-E67D6C32D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D471AEB-ABDD-187E-8C3A-5E095A47E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506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3AABB24-6425-7F7C-14B3-34AA03D6A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16C3C05-BA7F-F936-DDA3-6F32AEC3AE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2FD7FE3-77CD-A71E-BC8B-324E97D0A4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519189-057C-4606-AEAD-CA69DC1F92C3}" type="datetimeFigureOut">
              <a:rPr lang="ko-KR" altLang="en-US" smtClean="0"/>
              <a:pPr/>
              <a:t>2026-07-03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46922A0-5732-3A34-F8DC-267F5CAD51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84D0D4-F086-D458-8327-5226252B87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AD9716-2968-4A56-A51C-E1C2AFE7F74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5049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086677" y="1122363"/>
            <a:ext cx="10352049" cy="2387600"/>
          </a:xfrm>
        </p:spPr>
        <p:txBody>
          <a:bodyPr>
            <a:normAutofit fontScale="90000"/>
          </a:bodyPr>
          <a:lstStyle/>
          <a:p>
            <a:pPr marL="0" marR="0" indent="0" algn="ctr" fontAlgn="base" latinLnBrk="0">
              <a:lnSpc>
                <a:spcPct val="160000"/>
              </a:lnSpc>
              <a:buNone/>
            </a:pPr>
            <a:r>
              <a:rPr lang="ko-KR" altLang="en-US" sz="4000" b="1" dirty="0">
                <a:latin typeface="Noto Sans SC" panose="020B0200000000000000" pitchFamily="34" charset="-128"/>
                <a:ea typeface="KoPub돋움체 Medium" panose="02020603020101020101" pitchFamily="18" charset="-127"/>
              </a:rPr>
              <a:t>제</a:t>
            </a:r>
            <a:r>
              <a:rPr lang="en-US" altLang="ko-KR" sz="4000" b="1" dirty="0">
                <a:latin typeface="Noto Sans SC" panose="020B0200000000000000" pitchFamily="34" charset="-128"/>
                <a:ea typeface="KoPub돋움체 Medium" panose="02020603020101020101" pitchFamily="18" charset="-127"/>
              </a:rPr>
              <a:t>16</a:t>
            </a:r>
            <a:r>
              <a:rPr lang="ko-KR" altLang="en-US" sz="4000" b="1" dirty="0">
                <a:latin typeface="Noto Sans SC" panose="020B0200000000000000" pitchFamily="34" charset="-128"/>
                <a:ea typeface="KoPub돋움체 Medium" panose="02020603020101020101" pitchFamily="18" charset="-127"/>
              </a:rPr>
              <a:t>회 </a:t>
            </a:r>
            <a:r>
              <a:rPr lang="ko-KR" altLang="en-US" sz="4000" b="1" dirty="0" err="1">
                <a:latin typeface="Noto Sans SC" panose="020B0200000000000000" pitchFamily="34" charset="-128"/>
                <a:ea typeface="KoPub돋움체 Medium" panose="02020603020101020101" pitchFamily="18" charset="-127"/>
              </a:rPr>
              <a:t>서울국제조각페스타</a:t>
            </a:r>
            <a:r>
              <a:rPr lang="en-US" altLang="ko-KR" sz="4000" b="1" dirty="0">
                <a:latin typeface="Noto Sans SC" panose="020B0200000000000000" pitchFamily="34" charset="-128"/>
                <a:ea typeface="Noto Sans SC" panose="020B0200000000000000" pitchFamily="34" charset="-128"/>
              </a:rPr>
              <a:t>2027</a:t>
            </a:r>
            <a:br>
              <a:rPr lang="en-US" altLang="ko-KR" sz="4000" b="1" dirty="0">
                <a:latin typeface="Noto Sans SC" panose="020B0200000000000000" pitchFamily="34" charset="-128"/>
                <a:ea typeface="Noto Sans SC" panose="020B0200000000000000" pitchFamily="34" charset="-128"/>
              </a:rPr>
            </a:br>
            <a:r>
              <a:rPr lang="en-US" altLang="ko-KR" sz="3200" b="1" kern="0" spc="0" dirty="0">
                <a:solidFill>
                  <a:srgbClr val="000000"/>
                </a:solidFill>
                <a:effectLst/>
                <a:latin typeface="Noto Sans SC" panose="020B0200000000000000" pitchFamily="34" charset="-128"/>
                <a:ea typeface="Noto Sans SC" panose="020B0200000000000000" pitchFamily="34" charset="-128"/>
              </a:rPr>
              <a:t>-</a:t>
            </a:r>
            <a:r>
              <a:rPr lang="ko-KR" altLang="ko-KR" sz="3200" b="1" kern="0" spc="0" dirty="0">
                <a:solidFill>
                  <a:srgbClr val="000000"/>
                </a:solidFill>
                <a:effectLst/>
                <a:latin typeface="Noto Sans SC" panose="020B0200000000000000" pitchFamily="34" charset="-128"/>
                <a:ea typeface="KoPub돋움체 Medium" panose="02020603020101020101" pitchFamily="18" charset="-127"/>
              </a:rPr>
              <a:t>청년 조각가 특별 공모전</a:t>
            </a:r>
            <a:r>
              <a:rPr lang="en-US" altLang="ko-KR" sz="3200" b="1" kern="0" spc="0" dirty="0">
                <a:solidFill>
                  <a:srgbClr val="000000"/>
                </a:solidFill>
                <a:effectLst/>
                <a:latin typeface="Noto Sans SC" panose="020B0200000000000000" pitchFamily="34" charset="-128"/>
                <a:ea typeface="Noto Sans SC" panose="020B0200000000000000" pitchFamily="34" charset="-128"/>
              </a:rPr>
              <a:t>-</a:t>
            </a:r>
            <a:br>
              <a:rPr lang="ko-KR" altLang="ko-KR" sz="1800" kern="0" spc="0" dirty="0">
                <a:solidFill>
                  <a:srgbClr val="000000"/>
                </a:solidFill>
                <a:effectLst/>
                <a:latin typeface="Noto Sans SC" panose="020B0200000000000000" pitchFamily="34" charset="-128"/>
                <a:ea typeface="KoPub돋움체 Medium" panose="02020603020101020101" pitchFamily="18" charset="-127"/>
              </a:rPr>
            </a:br>
            <a:r>
              <a:rPr lang="en-US" altLang="ko-KR" sz="4000" b="1" kern="0" spc="0" dirty="0">
                <a:solidFill>
                  <a:srgbClr val="000000"/>
                </a:solidFill>
                <a:effectLst/>
                <a:latin typeface="Noto Sans SC" panose="020B0200000000000000" pitchFamily="34" charset="-128"/>
                <a:ea typeface="Noto Sans SC" panose="020B0200000000000000" pitchFamily="34" charset="-128"/>
              </a:rPr>
              <a:t>ISF2027: OPEN CALL Y (</a:t>
            </a:r>
            <a:r>
              <a:rPr lang="ko-KR" altLang="ko-KR" sz="4000" b="1" kern="0" spc="0" dirty="0" err="1">
                <a:solidFill>
                  <a:srgbClr val="000000"/>
                </a:solidFill>
                <a:effectLst/>
                <a:latin typeface="Noto Sans SC" panose="020B0200000000000000" pitchFamily="34" charset="-128"/>
                <a:ea typeface="KoPub돋움체 Medium" panose="02020603020101020101" pitchFamily="18" charset="-127"/>
              </a:rPr>
              <a:t>오픈콜</a:t>
            </a:r>
            <a:r>
              <a:rPr lang="ko-KR" altLang="ko-KR" sz="4000" b="1" kern="0" spc="0" dirty="0">
                <a:solidFill>
                  <a:srgbClr val="000000"/>
                </a:solidFill>
                <a:effectLst/>
                <a:latin typeface="Noto Sans SC" panose="020B0200000000000000" pitchFamily="34" charset="-128"/>
                <a:ea typeface="KoPub돋움체 Medium" panose="02020603020101020101" pitchFamily="18" charset="-127"/>
              </a:rPr>
              <a:t> 와이</a:t>
            </a:r>
            <a:r>
              <a:rPr lang="en-US" altLang="ko-KR" sz="4000" b="1" kern="0" spc="0" dirty="0">
                <a:solidFill>
                  <a:srgbClr val="000000"/>
                </a:solidFill>
                <a:effectLst/>
                <a:latin typeface="Noto Sans SC" panose="020B0200000000000000" pitchFamily="34" charset="-128"/>
                <a:ea typeface="Noto Sans SC" panose="020B0200000000000000" pitchFamily="34" charset="-128"/>
              </a:rPr>
              <a:t>)</a:t>
            </a:r>
            <a:endParaRPr lang="ko-KR" altLang="en-US" sz="4000" b="1" dirty="0">
              <a:latin typeface="Noto Sans SC" panose="020B0200000000000000" pitchFamily="34" charset="-128"/>
              <a:ea typeface="KoPub돋움체 Medium" panose="02020603020101020101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092781" y="4997479"/>
            <a:ext cx="6339840" cy="1116825"/>
          </a:xfrm>
        </p:spPr>
        <p:txBody>
          <a:bodyPr>
            <a:normAutofit/>
          </a:bodyPr>
          <a:lstStyle/>
          <a:p>
            <a:pPr lvl="0" algn="l">
              <a:defRPr/>
            </a:pPr>
            <a:r>
              <a:rPr lang="ko-KR" altLang="en-US" dirty="0">
                <a:latin typeface="Noto Sans SC" panose="020B0200000000000000" pitchFamily="34" charset="-128"/>
              </a:rPr>
              <a:t>공모 신청자명 </a:t>
            </a:r>
            <a:r>
              <a:rPr lang="en-US" altLang="ko-KR" dirty="0">
                <a:latin typeface="Noto Sans SC" panose="020B0200000000000000" pitchFamily="34" charset="-128"/>
                <a:ea typeface="Noto Sans SC" panose="020B0200000000000000" pitchFamily="34" charset="-128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5470CA-FAC7-B11D-9F15-3A663532ED80}"/>
              </a:ext>
            </a:extLst>
          </p:cNvPr>
          <p:cNvSpPr txBox="1"/>
          <p:nvPr/>
        </p:nvSpPr>
        <p:spPr>
          <a:xfrm>
            <a:off x="3048965" y="3743857"/>
            <a:ext cx="6094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ko-KR" b="0" i="0" dirty="0">
                <a:solidFill>
                  <a:srgbClr val="6E6A64"/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작가 포트폴리오 및 전시 계획서 (PPT 파일 총 </a:t>
            </a:r>
            <a:r>
              <a:rPr lang="en-US" altLang="ko-KR" dirty="0">
                <a:solidFill>
                  <a:srgbClr val="6E6A64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10</a:t>
            </a:r>
            <a:r>
              <a:rPr lang="ko-KR" altLang="ko-KR" b="0" i="0" dirty="0">
                <a:solidFill>
                  <a:srgbClr val="6E6A64"/>
                </a:solidFill>
                <a:effectLst/>
                <a:latin typeface="Noto Sans KR" panose="020B0200000000000000" pitchFamily="50" charset="-127"/>
                <a:ea typeface="Noto Sans KR" panose="020B0200000000000000" pitchFamily="50" charset="-127"/>
              </a:rPr>
              <a:t>장 이내 구성)</a:t>
            </a:r>
            <a:endParaRPr lang="ko-KR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BA1A4E2-9C75-3499-F1CC-D9C89D019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803" y="2863035"/>
            <a:ext cx="11454849" cy="3049392"/>
          </a:xfrm>
        </p:spPr>
        <p:txBody>
          <a:bodyPr numCol="2">
            <a:normAutofit fontScale="92500" lnSpcReduction="10000"/>
          </a:bodyPr>
          <a:lstStyle/>
          <a:p>
            <a:pPr marL="0" indent="0" fontAlgn="base">
              <a:lnSpc>
                <a:spcPct val="150000"/>
              </a:lnSpc>
              <a:buNone/>
            </a:pPr>
            <a:r>
              <a:rPr lang="en-US" altLang="ko-KR" sz="1100" b="1" dirty="0">
                <a:latin typeface="+mj-lt"/>
              </a:rPr>
              <a:t>1. </a:t>
            </a:r>
            <a:r>
              <a:rPr lang="ko-KR" altLang="ko-KR" sz="1100" b="1" dirty="0">
                <a:latin typeface="+mj-lt"/>
              </a:rPr>
              <a:t>공모전 개요</a:t>
            </a:r>
            <a:endParaRPr lang="ko-KR" altLang="ko-KR" sz="1100" dirty="0">
              <a:latin typeface="+mj-lt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ko-KR" altLang="ko-KR" sz="1100" dirty="0">
                <a:latin typeface="+mj-lt"/>
              </a:rPr>
              <a:t>▶공 모 명 </a:t>
            </a:r>
            <a:r>
              <a:rPr lang="en-US" altLang="ko-KR" sz="1100" dirty="0">
                <a:latin typeface="+mj-lt"/>
              </a:rPr>
              <a:t>: </a:t>
            </a:r>
            <a:r>
              <a:rPr lang="ko-KR" altLang="ko-KR" sz="1100" dirty="0">
                <a:latin typeface="+mj-lt"/>
              </a:rPr>
              <a:t>청년 조각가 특별 공모전 </a:t>
            </a:r>
            <a:r>
              <a:rPr lang="en-US" altLang="ko-KR" sz="1100" dirty="0">
                <a:latin typeface="+mj-lt"/>
              </a:rPr>
              <a:t>&lt;ISF2027: OPEN CALL Y (</a:t>
            </a:r>
            <a:r>
              <a:rPr lang="ko-KR" altLang="ko-KR" sz="1100" dirty="0" err="1">
                <a:latin typeface="+mj-lt"/>
              </a:rPr>
              <a:t>오픈콜</a:t>
            </a:r>
            <a:r>
              <a:rPr lang="ko-KR" altLang="ko-KR" sz="1100" dirty="0">
                <a:latin typeface="+mj-lt"/>
              </a:rPr>
              <a:t> 와이</a:t>
            </a:r>
            <a:r>
              <a:rPr lang="en-US" altLang="ko-KR" sz="1100" dirty="0">
                <a:latin typeface="+mj-lt"/>
              </a:rPr>
              <a:t>)&gt;</a:t>
            </a:r>
            <a:endParaRPr lang="ko-KR" altLang="ko-KR" sz="1100" dirty="0">
              <a:latin typeface="+mj-lt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ko-KR" altLang="ko-KR" sz="1100" dirty="0">
                <a:latin typeface="+mj-lt"/>
              </a:rPr>
              <a:t>▶공모대상 </a:t>
            </a:r>
            <a:r>
              <a:rPr lang="en-US" altLang="ko-KR" sz="1100" dirty="0">
                <a:latin typeface="+mj-lt"/>
              </a:rPr>
              <a:t>: </a:t>
            </a:r>
            <a:r>
              <a:rPr lang="ko-KR" altLang="ko-KR" sz="1100" dirty="0">
                <a:latin typeface="+mj-lt"/>
              </a:rPr>
              <a:t>만 </a:t>
            </a:r>
            <a:r>
              <a:rPr lang="en-US" altLang="ko-KR" sz="1100" dirty="0">
                <a:latin typeface="+mj-lt"/>
              </a:rPr>
              <a:t>35</a:t>
            </a:r>
            <a:r>
              <a:rPr lang="ko-KR" altLang="ko-KR" sz="1100" dirty="0">
                <a:latin typeface="+mj-lt"/>
              </a:rPr>
              <a:t>세 이하 역량 있는 청년 조각가 </a:t>
            </a:r>
            <a:r>
              <a:rPr lang="en-US" altLang="ko-KR" sz="1100" dirty="0">
                <a:latin typeface="+mj-lt"/>
              </a:rPr>
              <a:t>(1991</a:t>
            </a:r>
            <a:r>
              <a:rPr lang="ko-KR" altLang="ko-KR" sz="1100" dirty="0">
                <a:latin typeface="+mj-lt"/>
              </a:rPr>
              <a:t>년 </a:t>
            </a:r>
            <a:r>
              <a:rPr lang="en-US" altLang="ko-KR" sz="1100" dirty="0">
                <a:latin typeface="+mj-lt"/>
              </a:rPr>
              <a:t>1</a:t>
            </a:r>
            <a:r>
              <a:rPr lang="ko-KR" altLang="ko-KR" sz="1100" dirty="0">
                <a:latin typeface="+mj-lt"/>
              </a:rPr>
              <a:t>월 </a:t>
            </a:r>
            <a:r>
              <a:rPr lang="en-US" altLang="ko-KR" sz="1100" dirty="0">
                <a:latin typeface="+mj-lt"/>
              </a:rPr>
              <a:t>1</a:t>
            </a:r>
            <a:r>
              <a:rPr lang="ko-KR" altLang="ko-KR" sz="1100" dirty="0">
                <a:latin typeface="+mj-lt"/>
              </a:rPr>
              <a:t>일 이후 </a:t>
            </a:r>
            <a:r>
              <a:rPr lang="ko-KR" altLang="ko-KR" sz="1100" dirty="0" err="1">
                <a:latin typeface="+mj-lt"/>
              </a:rPr>
              <a:t>출생자</a:t>
            </a:r>
            <a:r>
              <a:rPr lang="en-US" altLang="ko-KR" sz="1100" dirty="0">
                <a:latin typeface="+mj-lt"/>
              </a:rPr>
              <a:t>) </a:t>
            </a:r>
            <a:endParaRPr lang="ko-KR" altLang="ko-KR" sz="1100" dirty="0">
              <a:latin typeface="+mj-lt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ko-KR" altLang="ko-KR" sz="1100" dirty="0">
                <a:latin typeface="+mj-lt"/>
              </a:rPr>
              <a:t>▶기획총괄 </a:t>
            </a:r>
            <a:r>
              <a:rPr lang="en-US" altLang="ko-KR" sz="1100" dirty="0">
                <a:latin typeface="+mj-lt"/>
              </a:rPr>
              <a:t>: </a:t>
            </a:r>
            <a:r>
              <a:rPr lang="ko-KR" altLang="ko-KR" sz="1100" dirty="0">
                <a:latin typeface="+mj-lt"/>
              </a:rPr>
              <a:t>김윤섭 </a:t>
            </a:r>
            <a:r>
              <a:rPr lang="en-US" altLang="ko-KR" sz="1100" dirty="0">
                <a:latin typeface="+mj-lt"/>
              </a:rPr>
              <a:t>(</a:t>
            </a:r>
            <a:r>
              <a:rPr lang="ko-KR" altLang="ko-KR" sz="1100" dirty="0" err="1">
                <a:latin typeface="+mj-lt"/>
              </a:rPr>
              <a:t>예술나눔</a:t>
            </a:r>
            <a:r>
              <a:rPr lang="ko-KR" altLang="ko-KR" sz="1100" dirty="0">
                <a:latin typeface="+mj-lt"/>
              </a:rPr>
              <a:t> 공익재단 </a:t>
            </a:r>
            <a:r>
              <a:rPr lang="ko-KR" altLang="ko-KR" sz="1100" dirty="0" err="1">
                <a:latin typeface="+mj-lt"/>
              </a:rPr>
              <a:t>아이프칠드런</a:t>
            </a:r>
            <a:r>
              <a:rPr lang="ko-KR" altLang="ko-KR" sz="1100" dirty="0">
                <a:latin typeface="+mj-lt"/>
              </a:rPr>
              <a:t> 이사장</a:t>
            </a:r>
            <a:r>
              <a:rPr lang="en-US" altLang="ko-KR" sz="1100" dirty="0">
                <a:latin typeface="+mj-lt"/>
              </a:rPr>
              <a:t>, </a:t>
            </a:r>
            <a:r>
              <a:rPr lang="ko-KR" altLang="ko-KR" sz="1100" dirty="0">
                <a:latin typeface="+mj-lt"/>
              </a:rPr>
              <a:t>숙명여대 겸임교수</a:t>
            </a:r>
            <a:r>
              <a:rPr lang="en-US" altLang="ko-KR" sz="1100" dirty="0">
                <a:latin typeface="+mj-lt"/>
              </a:rPr>
              <a:t>) </a:t>
            </a:r>
            <a:endParaRPr lang="ko-KR" altLang="ko-KR" sz="1100" dirty="0">
              <a:latin typeface="+mj-lt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ko-KR" altLang="ko-KR" sz="1100" dirty="0">
                <a:latin typeface="+mj-lt"/>
              </a:rPr>
              <a:t>▶전시기간 </a:t>
            </a:r>
            <a:r>
              <a:rPr lang="en-US" altLang="ko-KR" sz="1100" dirty="0">
                <a:latin typeface="+mj-lt"/>
              </a:rPr>
              <a:t>: 2027</a:t>
            </a:r>
            <a:r>
              <a:rPr lang="ko-KR" altLang="ko-KR" sz="1100" dirty="0">
                <a:latin typeface="+mj-lt"/>
              </a:rPr>
              <a:t>년 </a:t>
            </a:r>
            <a:r>
              <a:rPr lang="en-US" altLang="ko-KR" sz="1100" dirty="0">
                <a:latin typeface="+mj-lt"/>
              </a:rPr>
              <a:t>1</a:t>
            </a:r>
            <a:r>
              <a:rPr lang="ko-KR" altLang="ko-KR" sz="1100" dirty="0">
                <a:latin typeface="+mj-lt"/>
              </a:rPr>
              <a:t>월 </a:t>
            </a:r>
            <a:r>
              <a:rPr lang="en-US" altLang="ko-KR" sz="1100" dirty="0">
                <a:latin typeface="+mj-lt"/>
              </a:rPr>
              <a:t>28</a:t>
            </a:r>
            <a:r>
              <a:rPr lang="ko-KR" altLang="ko-KR" sz="1100" dirty="0">
                <a:latin typeface="+mj-lt"/>
              </a:rPr>
              <a:t>일 </a:t>
            </a:r>
            <a:r>
              <a:rPr lang="en-US" altLang="ko-KR" sz="1100" dirty="0">
                <a:latin typeface="+mj-lt"/>
              </a:rPr>
              <a:t>(</a:t>
            </a:r>
            <a:r>
              <a:rPr lang="ko-KR" altLang="ko-KR" sz="1100" dirty="0">
                <a:latin typeface="+mj-lt"/>
              </a:rPr>
              <a:t>목</a:t>
            </a:r>
            <a:r>
              <a:rPr lang="en-US" altLang="ko-KR" sz="1100" dirty="0">
                <a:latin typeface="+mj-lt"/>
              </a:rPr>
              <a:t>) ~ 1</a:t>
            </a:r>
            <a:r>
              <a:rPr lang="ko-KR" altLang="ko-KR" sz="1100" dirty="0">
                <a:latin typeface="+mj-lt"/>
              </a:rPr>
              <a:t>월 </a:t>
            </a:r>
            <a:r>
              <a:rPr lang="en-US" altLang="ko-KR" sz="1100" dirty="0">
                <a:latin typeface="+mj-lt"/>
              </a:rPr>
              <a:t>31</a:t>
            </a:r>
            <a:r>
              <a:rPr lang="ko-KR" altLang="ko-KR" sz="1100" dirty="0">
                <a:latin typeface="+mj-lt"/>
              </a:rPr>
              <a:t>일 </a:t>
            </a:r>
            <a:r>
              <a:rPr lang="en-US" altLang="ko-KR" sz="1100" dirty="0">
                <a:latin typeface="+mj-lt"/>
              </a:rPr>
              <a:t>(</a:t>
            </a:r>
            <a:r>
              <a:rPr lang="ko-KR" altLang="ko-KR" sz="1100" dirty="0">
                <a:latin typeface="+mj-lt"/>
              </a:rPr>
              <a:t>일</a:t>
            </a:r>
            <a:r>
              <a:rPr lang="en-US" altLang="ko-KR" sz="1100" dirty="0">
                <a:latin typeface="+mj-lt"/>
              </a:rPr>
              <a:t>)</a:t>
            </a:r>
            <a:endParaRPr lang="ko-KR" altLang="ko-KR" sz="1100" dirty="0">
              <a:latin typeface="+mj-lt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ko-KR" altLang="ko-KR" sz="1100" dirty="0">
                <a:latin typeface="+mj-lt"/>
              </a:rPr>
              <a:t>▶전시일정 </a:t>
            </a:r>
            <a:r>
              <a:rPr lang="en-US" altLang="ko-KR" sz="1100" dirty="0">
                <a:latin typeface="+mj-lt"/>
              </a:rPr>
              <a:t>: </a:t>
            </a:r>
            <a:r>
              <a:rPr lang="ko-KR" altLang="ko-KR" sz="1100" dirty="0">
                <a:latin typeface="+mj-lt"/>
              </a:rPr>
              <a:t>작품설치 </a:t>
            </a:r>
            <a:r>
              <a:rPr lang="en-US" altLang="ko-KR" sz="1100" dirty="0">
                <a:latin typeface="+mj-lt"/>
              </a:rPr>
              <a:t>2027.01.27. (</a:t>
            </a:r>
            <a:r>
              <a:rPr lang="ko-KR" altLang="ko-KR" sz="1100" dirty="0">
                <a:latin typeface="+mj-lt"/>
              </a:rPr>
              <a:t>수</a:t>
            </a:r>
            <a:r>
              <a:rPr lang="en-US" altLang="ko-KR" sz="1100" dirty="0">
                <a:latin typeface="+mj-lt"/>
              </a:rPr>
              <a:t>) / </a:t>
            </a:r>
            <a:r>
              <a:rPr lang="ko-KR" altLang="ko-KR" sz="1100" dirty="0">
                <a:latin typeface="+mj-lt"/>
              </a:rPr>
              <a:t>작품철수 </a:t>
            </a:r>
            <a:r>
              <a:rPr lang="en-US" altLang="ko-KR" sz="1100" dirty="0">
                <a:latin typeface="+mj-lt"/>
              </a:rPr>
              <a:t>2027.01.31. (</a:t>
            </a:r>
            <a:r>
              <a:rPr lang="ko-KR" altLang="ko-KR" sz="1100" dirty="0">
                <a:latin typeface="+mj-lt"/>
              </a:rPr>
              <a:t>일</a:t>
            </a:r>
            <a:r>
              <a:rPr lang="en-US" altLang="ko-KR" sz="1100" dirty="0">
                <a:latin typeface="+mj-lt"/>
              </a:rPr>
              <a:t>)</a:t>
            </a:r>
            <a:endParaRPr lang="ko-KR" altLang="ko-KR" sz="1100" dirty="0">
              <a:latin typeface="+mj-lt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ko-KR" altLang="ko-KR" sz="1100" dirty="0">
                <a:latin typeface="+mj-lt"/>
              </a:rPr>
              <a:t>▶전시장소 </a:t>
            </a:r>
            <a:r>
              <a:rPr lang="en-US" altLang="ko-KR" sz="1100" dirty="0">
                <a:latin typeface="+mj-lt"/>
              </a:rPr>
              <a:t>: </a:t>
            </a:r>
            <a:r>
              <a:rPr lang="ko-KR" altLang="ko-KR" sz="1100" dirty="0">
                <a:latin typeface="+mj-lt"/>
              </a:rPr>
              <a:t>코엑스</a:t>
            </a:r>
            <a:r>
              <a:rPr lang="en-US" altLang="ko-KR" sz="1100" dirty="0">
                <a:latin typeface="+mj-lt"/>
              </a:rPr>
              <a:t>(COEX) Hall C (</a:t>
            </a:r>
            <a:r>
              <a:rPr lang="ko-KR" altLang="ko-KR" sz="1100" dirty="0">
                <a:latin typeface="+mj-lt"/>
              </a:rPr>
              <a:t>서울시 강남구 영동대로 </a:t>
            </a:r>
            <a:r>
              <a:rPr lang="en-US" altLang="ko-KR" sz="1100" dirty="0">
                <a:latin typeface="+mj-lt"/>
              </a:rPr>
              <a:t>513)</a:t>
            </a:r>
            <a:endParaRPr lang="ko-KR" altLang="ko-KR" sz="1100" dirty="0">
              <a:latin typeface="+mj-lt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ko-KR" altLang="ko-KR" sz="1100" dirty="0">
                <a:latin typeface="+mj-lt"/>
              </a:rPr>
              <a:t>▶주최주관 </a:t>
            </a:r>
            <a:r>
              <a:rPr lang="en-US" altLang="ko-KR" sz="1100" dirty="0">
                <a:latin typeface="+mj-lt"/>
              </a:rPr>
              <a:t>: (</a:t>
            </a:r>
            <a:r>
              <a:rPr lang="ko-KR" altLang="ko-KR" sz="1100" dirty="0">
                <a:latin typeface="+mj-lt"/>
              </a:rPr>
              <a:t>사</a:t>
            </a:r>
            <a:r>
              <a:rPr lang="en-US" altLang="ko-KR" sz="1100" dirty="0">
                <a:latin typeface="+mj-lt"/>
              </a:rPr>
              <a:t>)</a:t>
            </a:r>
            <a:r>
              <a:rPr lang="ko-KR" altLang="ko-KR" sz="1100" dirty="0" err="1">
                <a:latin typeface="+mj-lt"/>
              </a:rPr>
              <a:t>한국조각가협회</a:t>
            </a:r>
            <a:r>
              <a:rPr lang="ko-KR" altLang="ko-KR" sz="1100" dirty="0">
                <a:latin typeface="+mj-lt"/>
              </a:rPr>
              <a:t> </a:t>
            </a:r>
            <a:r>
              <a:rPr lang="en-US" altLang="ko-KR" sz="1100" dirty="0">
                <a:latin typeface="+mj-lt"/>
              </a:rPr>
              <a:t>/ </a:t>
            </a:r>
            <a:r>
              <a:rPr lang="ko-KR" altLang="ko-KR" sz="1100" dirty="0" err="1">
                <a:latin typeface="+mj-lt"/>
              </a:rPr>
              <a:t>국제조각페스타</a:t>
            </a:r>
            <a:r>
              <a:rPr lang="ko-KR" altLang="ko-KR" sz="1100" dirty="0">
                <a:latin typeface="+mj-lt"/>
              </a:rPr>
              <a:t> 운영위원회 </a:t>
            </a:r>
            <a:endParaRPr lang="en-US" altLang="ko-KR" sz="1100" dirty="0">
              <a:latin typeface="+mj-lt"/>
            </a:endParaRPr>
          </a:p>
          <a:p>
            <a:pPr marL="0" indent="0" algn="just" fontAlgn="base">
              <a:lnSpc>
                <a:spcPct val="150000"/>
              </a:lnSpc>
              <a:buNone/>
            </a:pPr>
            <a:endParaRPr lang="en-US" altLang="ko-KR" sz="1100" b="1" kern="0" dirty="0">
              <a:solidFill>
                <a:srgbClr val="000000"/>
              </a:solidFill>
            </a:endParaRPr>
          </a:p>
          <a:p>
            <a:pPr marL="0" indent="0" algn="just" fontAlgn="base">
              <a:lnSpc>
                <a:spcPct val="150000"/>
              </a:lnSpc>
              <a:buNone/>
            </a:pPr>
            <a:r>
              <a:rPr lang="en-US" altLang="ko-KR" sz="1100" b="1" kern="0" dirty="0">
                <a:solidFill>
                  <a:srgbClr val="000000"/>
                </a:solidFill>
              </a:rPr>
              <a:t>2. </a:t>
            </a:r>
            <a:r>
              <a:rPr lang="ko-KR" altLang="ko-KR" sz="1100" b="1" kern="0" dirty="0">
                <a:solidFill>
                  <a:srgbClr val="000000"/>
                </a:solidFill>
              </a:rPr>
              <a:t>접수 방법</a:t>
            </a:r>
            <a:endParaRPr lang="ko-KR" altLang="ko-KR" sz="1100" kern="0" dirty="0">
              <a:solidFill>
                <a:srgbClr val="000000"/>
              </a:solidFill>
            </a:endParaRPr>
          </a:p>
          <a:p>
            <a:pPr marL="0" indent="0" fontAlgn="base" latinLnBrk="0">
              <a:lnSpc>
                <a:spcPct val="150000"/>
              </a:lnSpc>
              <a:buNone/>
            </a:pPr>
            <a:r>
              <a:rPr lang="en-US" altLang="ko-KR" sz="1100" b="1" kern="0" dirty="0">
                <a:solidFill>
                  <a:srgbClr val="000000"/>
                </a:solidFill>
              </a:rPr>
              <a:t>- </a:t>
            </a:r>
            <a:r>
              <a:rPr lang="ko-KR" altLang="ko-KR" sz="1100" b="1" kern="0" dirty="0">
                <a:solidFill>
                  <a:srgbClr val="000000"/>
                </a:solidFill>
              </a:rPr>
              <a:t>접수방법 </a:t>
            </a:r>
            <a:r>
              <a:rPr lang="en-US" altLang="ko-KR" sz="1100" b="1" kern="0" dirty="0">
                <a:solidFill>
                  <a:srgbClr val="000000"/>
                </a:solidFill>
              </a:rPr>
              <a:t>: </a:t>
            </a:r>
            <a:r>
              <a:rPr lang="ko-KR" altLang="ko-KR" sz="1100" b="1" kern="0" dirty="0">
                <a:solidFill>
                  <a:srgbClr val="000000"/>
                </a:solidFill>
              </a:rPr>
              <a:t>이메일 제출</a:t>
            </a:r>
            <a:r>
              <a:rPr lang="en-US" altLang="ko-KR" sz="1100" b="1" kern="0" spc="90" dirty="0">
                <a:solidFill>
                  <a:srgbClr val="000000"/>
                </a:solidFill>
              </a:rPr>
              <a:t> sculpturefesta@hanmail.net</a:t>
            </a:r>
            <a:endParaRPr lang="ko-KR" altLang="ko-KR" sz="1100" kern="0" dirty="0">
              <a:solidFill>
                <a:srgbClr val="000000"/>
              </a:solidFill>
            </a:endParaRPr>
          </a:p>
          <a:p>
            <a:pPr marL="228600">
              <a:lnSpc>
                <a:spcPct val="125000"/>
              </a:lnSpc>
              <a:buNone/>
            </a:pPr>
            <a:r>
              <a:rPr lang="en-US" altLang="ko-KR" sz="1100" b="1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• </a:t>
            </a:r>
            <a:r>
              <a:rPr lang="ko-KR" altLang="ko-KR" sz="1100" b="1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MS Mincho" panose="02020609040205080304" pitchFamily="49" charset="-128"/>
                <a:cs typeface="Times New Roman" panose="02020603050405020304" pitchFamily="18" charset="0"/>
              </a:rPr>
              <a:t>메</a:t>
            </a:r>
            <a:r>
              <a:rPr lang="ko-KR" altLang="ko-KR" sz="1100" b="1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ko-KR" sz="1100" b="1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MS Mincho" panose="02020609040205080304" pitchFamily="49" charset="-128"/>
                <a:cs typeface="Times New Roman" panose="02020603050405020304" pitchFamily="18" charset="0"/>
              </a:rPr>
              <a:t>일</a:t>
            </a:r>
            <a:r>
              <a:rPr lang="ko-KR" altLang="ko-KR" sz="1100" b="1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ko-KR" sz="1100" b="1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MS Mincho" panose="02020609040205080304" pitchFamily="49" charset="-128"/>
                <a:cs typeface="Times New Roman" panose="02020603050405020304" pitchFamily="18" charset="0"/>
              </a:rPr>
              <a:t>명</a:t>
            </a:r>
            <a:r>
              <a:rPr lang="en-US" altLang="ko-KR" sz="1100" b="1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: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[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MS Mincho" panose="02020609040205080304" pitchFamily="49" charset="-128"/>
                <a:cs typeface="Times New Roman" panose="02020603050405020304" pitchFamily="18" charset="0"/>
              </a:rPr>
              <a:t>제출자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MS Mincho" panose="02020609040205080304" pitchFamily="49" charset="-128"/>
                <a:cs typeface="Times New Roman" panose="02020603050405020304" pitchFamily="18" charset="0"/>
              </a:rPr>
              <a:t>성함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] ISF2027 : </a:t>
            </a:r>
            <a:r>
              <a:rPr lang="ko-KR" altLang="ko-KR" sz="1100" dirty="0" err="1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오픈콜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와이 참가 신청 서류</a:t>
            </a:r>
          </a:p>
          <a:p>
            <a:pPr marL="228600">
              <a:lnSpc>
                <a:spcPct val="125000"/>
              </a:lnSpc>
              <a:buNone/>
            </a:pPr>
            <a:r>
              <a:rPr lang="en-US" altLang="ko-KR" sz="1100" b="1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• </a:t>
            </a:r>
            <a:r>
              <a:rPr lang="ko-KR" altLang="ko-KR" sz="1100" b="1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MS Mincho" panose="02020609040205080304" pitchFamily="49" charset="-128"/>
                <a:cs typeface="Times New Roman" panose="02020603050405020304" pitchFamily="18" charset="0"/>
              </a:rPr>
              <a:t>제출서류</a:t>
            </a:r>
            <a:r>
              <a:rPr lang="en-US" altLang="ko-KR" sz="1100" b="1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: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1100" dirty="0">
                <a:solidFill>
                  <a:srgbClr val="2D3748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①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MS Mincho" panose="02020609040205080304" pitchFamily="49" charset="-128"/>
                <a:cs typeface="Times New Roman" panose="02020603050405020304" pitchFamily="18" charset="0"/>
              </a:rPr>
              <a:t>참가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MS Mincho" panose="02020609040205080304" pitchFamily="49" charset="-128"/>
                <a:cs typeface="Times New Roman" panose="02020603050405020304" pitchFamily="18" charset="0"/>
              </a:rPr>
              <a:t>신청서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 ②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참가동의서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 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③ 개인정보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수집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및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이용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동의서</a:t>
            </a:r>
            <a:endParaRPr lang="ko-KR" altLang="ko-KR" sz="1100" dirty="0">
              <a:solidFill>
                <a:srgbClr val="2D3748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127000" indent="127000">
              <a:lnSpc>
                <a:spcPct val="115000"/>
              </a:lnSpc>
              <a:buNone/>
            </a:pP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④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MS Mincho" panose="02020609040205080304" pitchFamily="49" charset="-128"/>
                <a:cs typeface="Times New Roman" panose="02020603050405020304" pitchFamily="18" charset="0"/>
              </a:rPr>
              <a:t>포트폴리오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(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작품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이미지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10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컷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이내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100" dirty="0" err="1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작가약력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작품설명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인물사진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</a:rPr>
              <a:t>포함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) </a:t>
            </a:r>
            <a:endParaRPr lang="ko-KR" altLang="ko-KR" sz="1100" dirty="0">
              <a:solidFill>
                <a:srgbClr val="2D3748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127000" indent="127000">
              <a:lnSpc>
                <a:spcPct val="115000"/>
              </a:lnSpc>
              <a:spcAft>
                <a:spcPts val="1000"/>
              </a:spcAft>
              <a:buNone/>
            </a:pP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⑤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MS Mincho" panose="02020609040205080304" pitchFamily="49" charset="-128"/>
                <a:cs typeface="Times New Roman" panose="02020603050405020304" pitchFamily="18" charset="0"/>
              </a:rPr>
              <a:t>전시계획서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(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부스 전시 계획서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작품 제작 의도 등</a:t>
            </a:r>
            <a:r>
              <a:rPr lang="en-US" altLang="ko-KR" sz="1100" dirty="0">
                <a:solidFill>
                  <a:srgbClr val="2D3748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) </a:t>
            </a:r>
            <a:endParaRPr lang="ko-KR" altLang="ko-KR" sz="1100" dirty="0">
              <a:solidFill>
                <a:srgbClr val="2D3748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indent="0" fontAlgn="base" latinLnBrk="0">
              <a:lnSpc>
                <a:spcPct val="150000"/>
              </a:lnSpc>
              <a:buNone/>
            </a:pPr>
            <a:r>
              <a:rPr lang="en-US" altLang="ko-KR" sz="1100" kern="0" dirty="0">
                <a:solidFill>
                  <a:srgbClr val="000000"/>
                </a:solidFill>
              </a:rPr>
              <a:t>* </a:t>
            </a:r>
            <a:r>
              <a:rPr lang="ko-KR" altLang="ko-KR" sz="1100" u="sng" kern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접수 파일은 변환하지 말고 원본으로 접수하여 주시기 바랍니다</a:t>
            </a:r>
            <a:r>
              <a:rPr lang="en-US" altLang="ko-KR" sz="1100" u="sng" kern="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.</a:t>
            </a:r>
            <a:endParaRPr lang="ko-KR" altLang="ko-KR" sz="1100" kern="0" dirty="0">
              <a:solidFill>
                <a:srgbClr val="000000"/>
              </a:solidFill>
            </a:endParaRPr>
          </a:p>
          <a:p>
            <a:pPr marL="0" indent="0" fontAlgn="base">
              <a:buNone/>
            </a:pPr>
            <a:endParaRPr lang="en-US" altLang="ko-KR" sz="1400" b="1" dirty="0"/>
          </a:p>
          <a:p>
            <a:pPr marL="0" indent="0">
              <a:buNone/>
            </a:pPr>
            <a:endParaRPr lang="ko-KR" alt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91F28A-D7F3-C022-F49A-FB2620BA1AD6}"/>
              </a:ext>
            </a:extLst>
          </p:cNvPr>
          <p:cNvSpPr txBox="1"/>
          <p:nvPr/>
        </p:nvSpPr>
        <p:spPr>
          <a:xfrm>
            <a:off x="2004805" y="457199"/>
            <a:ext cx="818238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 latinLnBrk="0">
              <a:lnSpc>
                <a:spcPct val="150000"/>
              </a:lnSpc>
            </a:pPr>
            <a:r>
              <a:rPr lang="en-US" altLang="ko-KR" b="1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ISF2027: OPEN CALL Y (</a:t>
            </a:r>
            <a:r>
              <a:rPr lang="ko-KR" altLang="ko-KR" b="1" kern="0" dirty="0" err="1">
                <a:solidFill>
                  <a:srgbClr val="000000"/>
                </a:solidFill>
                <a:latin typeface="맑은 고딕" panose="020B0503020000020004" pitchFamily="50" charset="-127"/>
              </a:rPr>
              <a:t>오픈콜</a:t>
            </a:r>
            <a:r>
              <a:rPr lang="ko-KR" altLang="ko-KR" b="1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 와이</a:t>
            </a:r>
            <a:r>
              <a:rPr lang="en-US" altLang="ko-KR" b="1" kern="0" dirty="0">
                <a:solidFill>
                  <a:srgbClr val="000000"/>
                </a:solidFill>
                <a:latin typeface="맑은 고딕" panose="020B0503020000020004" pitchFamily="50" charset="-127"/>
              </a:rPr>
              <a:t>)</a:t>
            </a:r>
          </a:p>
          <a:p>
            <a:pPr algn="ctr" fontAlgn="base" latinLnBrk="0">
              <a:lnSpc>
                <a:spcPct val="150000"/>
              </a:lnSpc>
            </a:pPr>
            <a:endParaRPr lang="en-US" altLang="ko-KR" b="1" kern="0" dirty="0">
              <a:solidFill>
                <a:srgbClr val="000000"/>
              </a:solidFill>
              <a:latin typeface="맑은 고딕" panose="020B0503020000020004" pitchFamily="50" charset="-127"/>
            </a:endParaRPr>
          </a:p>
          <a:p>
            <a:pPr algn="ctr" fontAlgn="base">
              <a:lnSpc>
                <a:spcPct val="150000"/>
              </a:lnSpc>
            </a:pPr>
            <a:r>
              <a:rPr lang="ko-KR" altLang="ko-KR" b="1" dirty="0"/>
              <a:t>갈망하는 형태</a:t>
            </a:r>
            <a:r>
              <a:rPr lang="en-US" altLang="ko-KR" b="1" dirty="0"/>
              <a:t>, </a:t>
            </a:r>
            <a:r>
              <a:rPr lang="ko-KR" altLang="ko-KR" b="1" dirty="0"/>
              <a:t>살아있는 미래 </a:t>
            </a:r>
            <a:r>
              <a:rPr lang="en-US" altLang="ko-KR" b="1" dirty="0"/>
              <a:t>(Urge for Form, Living Future)</a:t>
            </a:r>
            <a:endParaRPr lang="ko-KR" altLang="ko-KR" dirty="0"/>
          </a:p>
          <a:p>
            <a:pPr algn="ctr" fontAlgn="base">
              <a:lnSpc>
                <a:spcPct val="150000"/>
              </a:lnSpc>
            </a:pPr>
            <a:r>
              <a:rPr lang="en-US" altLang="ko-KR" b="1" dirty="0"/>
              <a:t>- NEXT K-SCULPTURE : </a:t>
            </a:r>
            <a:r>
              <a:rPr lang="ko-KR" altLang="ko-KR" b="1" dirty="0"/>
              <a:t>한국 조각의 미래를 열다 </a:t>
            </a:r>
            <a:r>
              <a:rPr lang="en-US" altLang="ko-KR" b="1" dirty="0"/>
              <a:t>-</a:t>
            </a:r>
            <a:endParaRPr lang="ko-KR" altLang="ko-KR" dirty="0"/>
          </a:p>
          <a:p>
            <a:pPr algn="ctr" fontAlgn="base" latinLnBrk="0"/>
            <a:endParaRPr lang="en-US" altLang="ko-KR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078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D9EECC-9E1B-8EBF-7624-A8E74078E4F1}"/>
              </a:ext>
            </a:extLst>
          </p:cNvPr>
          <p:cNvSpPr txBox="1"/>
          <p:nvPr/>
        </p:nvSpPr>
        <p:spPr>
          <a:xfrm>
            <a:off x="407504" y="407504"/>
            <a:ext cx="9799983" cy="277415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1" dirty="0"/>
              <a:t>필수 구성 내용</a:t>
            </a:r>
            <a:endParaRPr lang="en-US" altLang="ko-KR" b="1" dirty="0"/>
          </a:p>
          <a:p>
            <a:pPr>
              <a:lnSpc>
                <a:spcPct val="200000"/>
              </a:lnSpc>
            </a:pPr>
            <a:r>
              <a:rPr lang="en-US" altLang="ko-KR" b="1" dirty="0"/>
              <a:t>1) </a:t>
            </a:r>
            <a:r>
              <a:rPr lang="ko-KR" altLang="en-US" b="1" dirty="0"/>
              <a:t>작품 </a:t>
            </a:r>
            <a:r>
              <a:rPr lang="ko-KR" altLang="ko-KR" b="1" dirty="0"/>
              <a:t>포트폴리오 (양식 자유)</a:t>
            </a:r>
            <a:endParaRPr lang="ko-KR" altLang="ko-KR" dirty="0"/>
          </a:p>
          <a:p>
            <a:pPr lvl="1">
              <a:lnSpc>
                <a:spcPct val="200000"/>
              </a:lnSpc>
            </a:pPr>
            <a:r>
              <a:rPr lang="en-US" altLang="ko-KR" b="1" dirty="0"/>
              <a:t>-</a:t>
            </a:r>
            <a:r>
              <a:rPr lang="ko-KR" altLang="ko-KR" b="1" dirty="0"/>
              <a:t>작품 이미지</a:t>
            </a:r>
            <a:r>
              <a:rPr lang="ko-KR" altLang="ko-KR" dirty="0"/>
              <a:t>: 10컷 이내 구성 (작품별 상세 캡션 필수 포함)</a:t>
            </a:r>
          </a:p>
          <a:p>
            <a:pPr lvl="1">
              <a:lnSpc>
                <a:spcPct val="200000"/>
              </a:lnSpc>
            </a:pPr>
            <a:r>
              <a:rPr lang="en-US" altLang="ko-KR" b="1" dirty="0"/>
              <a:t>-</a:t>
            </a:r>
            <a:r>
              <a:rPr lang="ko-KR" altLang="ko-KR" b="1" dirty="0"/>
              <a:t>현장 사진</a:t>
            </a:r>
            <a:r>
              <a:rPr lang="ko-KR" altLang="ko-KR" dirty="0"/>
              <a:t>: 작품이 실제 설치된 전경(디스플레이) 사진 </a:t>
            </a:r>
            <a:r>
              <a:rPr lang="ko-KR" altLang="en-US" dirty="0"/>
              <a:t>추가</a:t>
            </a:r>
            <a:endParaRPr lang="en-US" altLang="ko-KR" dirty="0"/>
          </a:p>
          <a:p>
            <a:pPr lvl="1">
              <a:lnSpc>
                <a:spcPct val="200000"/>
              </a:lnSpc>
            </a:pPr>
            <a:r>
              <a:rPr lang="en-US" altLang="ko-KR" b="1" dirty="0"/>
              <a:t>-</a:t>
            </a:r>
            <a:r>
              <a:rPr lang="ko-KR" altLang="en-US" b="1" dirty="0"/>
              <a:t>작가노트</a:t>
            </a:r>
            <a:r>
              <a:rPr lang="en-US" altLang="ko-KR" b="1" dirty="0"/>
              <a:t>/</a:t>
            </a:r>
            <a:r>
              <a:rPr lang="ko-KR" altLang="en-US" b="1" dirty="0"/>
              <a:t>작품설명</a:t>
            </a:r>
            <a:r>
              <a:rPr lang="ko-KR" altLang="ko-KR" dirty="0"/>
              <a:t>: </a:t>
            </a:r>
            <a:r>
              <a:rPr lang="ko-KR" altLang="en-US" dirty="0"/>
              <a:t>작가 </a:t>
            </a:r>
            <a:r>
              <a:rPr lang="ko-KR" altLang="en-US" dirty="0" err="1"/>
              <a:t>소개글</a:t>
            </a:r>
            <a:r>
              <a:rPr lang="en-US" altLang="ko-KR" dirty="0"/>
              <a:t>, </a:t>
            </a:r>
            <a:r>
              <a:rPr lang="ko-KR" altLang="en-US" dirty="0"/>
              <a:t>작품 </a:t>
            </a:r>
            <a:r>
              <a:rPr lang="ko-KR" altLang="en-US" dirty="0" err="1"/>
              <a:t>소개글</a:t>
            </a:r>
            <a:r>
              <a:rPr lang="ko-KR" altLang="en-US" dirty="0"/>
              <a:t> 등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93B19-3C2C-6A5E-EDB0-7809E8D78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E6A56D-44F3-DD66-E495-9E44E60C6523}"/>
              </a:ext>
            </a:extLst>
          </p:cNvPr>
          <p:cNvSpPr txBox="1"/>
          <p:nvPr/>
        </p:nvSpPr>
        <p:spPr>
          <a:xfrm>
            <a:off x="407504" y="407504"/>
            <a:ext cx="6525731" cy="222016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b="1" dirty="0"/>
              <a:t>필수 구성 내용</a:t>
            </a:r>
            <a:endParaRPr lang="en-US" altLang="ko-KR" b="1" dirty="0"/>
          </a:p>
          <a:p>
            <a:pPr>
              <a:lnSpc>
                <a:spcPct val="200000"/>
              </a:lnSpc>
            </a:pPr>
            <a:r>
              <a:rPr lang="en-US" altLang="ko-KR" b="1" dirty="0"/>
              <a:t>2)</a:t>
            </a:r>
            <a:r>
              <a:rPr lang="ko-KR" altLang="en-US" b="1" dirty="0"/>
              <a:t> 전시계획</a:t>
            </a:r>
            <a:r>
              <a:rPr lang="ko-KR" altLang="ko-KR" b="1" dirty="0"/>
              <a:t>서</a:t>
            </a:r>
            <a:r>
              <a:rPr lang="en-US" altLang="ko-KR" b="1" dirty="0"/>
              <a:t> </a:t>
            </a:r>
            <a:r>
              <a:rPr lang="ko-KR" altLang="ko-KR" b="1" dirty="0"/>
              <a:t>(양식 자유</a:t>
            </a:r>
            <a:r>
              <a:rPr lang="en-US" altLang="ko-KR" b="1" dirty="0"/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dirty="0"/>
              <a:t> -ISF2027 </a:t>
            </a:r>
            <a:r>
              <a:rPr lang="ko-KR" altLang="en-US" dirty="0"/>
              <a:t>청년작가 부스 </a:t>
            </a:r>
            <a:r>
              <a:rPr lang="ko-KR" altLang="ko-KR" dirty="0"/>
              <a:t>전시 계획서</a:t>
            </a:r>
            <a:r>
              <a:rPr lang="en-US" altLang="ko-KR" b="1" dirty="0"/>
              <a:t>      </a:t>
            </a:r>
          </a:p>
          <a:p>
            <a:pPr>
              <a:lnSpc>
                <a:spcPct val="200000"/>
              </a:lnSpc>
            </a:pPr>
            <a:r>
              <a:rPr lang="en-US" altLang="ko-KR" dirty="0"/>
              <a:t> -</a:t>
            </a:r>
            <a:r>
              <a:rPr lang="ko-KR" altLang="ko-KR" dirty="0"/>
              <a:t>작품 소개 및 </a:t>
            </a:r>
            <a:r>
              <a:rPr lang="ko-KR" altLang="en-US" dirty="0"/>
              <a:t>제작</a:t>
            </a:r>
            <a:r>
              <a:rPr lang="ko-KR" altLang="ko-KR" dirty="0"/>
              <a:t> 의도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71F6F0E-9A27-B9C9-47A3-836A579AA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8" t="10794" r="6653" b="4546"/>
          <a:stretch>
            <a:fillRect/>
          </a:stretch>
        </p:blipFill>
        <p:spPr>
          <a:xfrm>
            <a:off x="448675" y="3423853"/>
            <a:ext cx="5322734" cy="28724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B91CA9-0B0A-A080-DBAE-38409B6AD0A1}"/>
              </a:ext>
            </a:extLst>
          </p:cNvPr>
          <p:cNvSpPr txBox="1"/>
          <p:nvPr/>
        </p:nvSpPr>
        <p:spPr>
          <a:xfrm>
            <a:off x="6096000" y="2084660"/>
            <a:ext cx="5496909" cy="421160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1" dirty="0"/>
              <a:t>■ 부스 기본 사양</a:t>
            </a:r>
            <a:endParaRPr lang="en-US" altLang="ko-KR" sz="1200" b="1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-</a:t>
            </a:r>
            <a:r>
              <a:rPr lang="ko-KR" altLang="en-US" sz="1200" dirty="0"/>
              <a:t>부스 규모</a:t>
            </a:r>
            <a:r>
              <a:rPr lang="en-US" altLang="ko-KR" sz="1200" dirty="0"/>
              <a:t>: 3.6m(</a:t>
            </a:r>
            <a:r>
              <a:rPr lang="ko-KR" altLang="en-US" sz="1200" dirty="0"/>
              <a:t>정면 너비</a:t>
            </a:r>
            <a:r>
              <a:rPr lang="en-US" altLang="ko-KR" sz="1200" dirty="0"/>
              <a:t>) × 3.0m(</a:t>
            </a:r>
            <a:r>
              <a:rPr lang="ko-KR" altLang="en-US" sz="1200" dirty="0"/>
              <a:t>측면 깊이</a:t>
            </a:r>
            <a:r>
              <a:rPr lang="en-US" altLang="ko-KR" sz="1200" dirty="0"/>
              <a:t>) × 3.0m(</a:t>
            </a:r>
            <a:r>
              <a:rPr lang="ko-KR" altLang="en-US" sz="1200" dirty="0"/>
              <a:t>높이</a:t>
            </a:r>
            <a:r>
              <a:rPr lang="en-US" altLang="ko-KR" sz="1200" dirty="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(</a:t>
            </a:r>
            <a:r>
              <a:rPr lang="ko-KR" altLang="en-US" sz="1200" dirty="0"/>
              <a:t>실제 현장 상황에 따라 </a:t>
            </a:r>
            <a:r>
              <a:rPr lang="en-US" altLang="ko-KR" sz="1200" dirty="0"/>
              <a:t>±10cm</a:t>
            </a:r>
            <a:r>
              <a:rPr lang="ko-KR" altLang="en-US" sz="1200" dirty="0"/>
              <a:t>의 오차가 발생합니다</a:t>
            </a:r>
            <a:r>
              <a:rPr lang="en-US" altLang="ko-KR" sz="1200" dirty="0"/>
              <a:t>.)</a:t>
            </a:r>
          </a:p>
          <a:p>
            <a:pPr>
              <a:lnSpc>
                <a:spcPct val="150000"/>
              </a:lnSpc>
            </a:pPr>
            <a:r>
              <a:rPr lang="en-US" altLang="ko-KR" sz="1200" dirty="0"/>
              <a:t>-</a:t>
            </a:r>
            <a:r>
              <a:rPr lang="ko-KR" altLang="en-US" sz="1200" dirty="0"/>
              <a:t>벽면 마감</a:t>
            </a:r>
            <a:r>
              <a:rPr lang="en-US" altLang="ko-KR" sz="1200" dirty="0"/>
              <a:t>: </a:t>
            </a:r>
            <a:r>
              <a:rPr lang="ko-KR" altLang="en-US" sz="1200" dirty="0"/>
              <a:t>기본 화이트 페인트 도장 마감</a:t>
            </a: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-</a:t>
            </a:r>
            <a:r>
              <a:rPr lang="ko-KR" altLang="en-US" sz="1200" dirty="0"/>
              <a:t>조명 구성</a:t>
            </a:r>
            <a:r>
              <a:rPr lang="en-US" altLang="ko-KR" sz="1200" dirty="0"/>
              <a:t>: </a:t>
            </a:r>
            <a:r>
              <a:rPr lang="ko-KR" altLang="en-US" sz="1200" dirty="0"/>
              <a:t>기본 조명 총 </a:t>
            </a:r>
            <a:r>
              <a:rPr lang="en-US" altLang="ko-KR" sz="1200" dirty="0"/>
              <a:t>6</a:t>
            </a:r>
            <a:r>
              <a:rPr lang="ko-KR" altLang="en-US" sz="1200" dirty="0"/>
              <a:t>개 설치</a:t>
            </a: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(</a:t>
            </a:r>
            <a:r>
              <a:rPr lang="ko-KR" altLang="en-US" sz="1200" dirty="0"/>
              <a:t>정면 벽면</a:t>
            </a:r>
            <a:r>
              <a:rPr lang="en-US" altLang="ko-KR" sz="1200" dirty="0"/>
              <a:t>: 2</a:t>
            </a:r>
            <a:r>
              <a:rPr lang="ko-KR" altLang="en-US" sz="1200" dirty="0"/>
              <a:t>개 </a:t>
            </a:r>
            <a:r>
              <a:rPr lang="en-US" altLang="ko-KR" sz="1200" dirty="0"/>
              <a:t>/ </a:t>
            </a:r>
            <a:r>
              <a:rPr lang="ko-KR" altLang="en-US" sz="1200" dirty="0"/>
              <a:t>좌</a:t>
            </a:r>
            <a:r>
              <a:rPr lang="en-US" altLang="ko-KR" sz="1200" dirty="0"/>
              <a:t>·</a:t>
            </a:r>
            <a:r>
              <a:rPr lang="ko-KR" altLang="en-US" sz="1200" dirty="0"/>
              <a:t>우 측면 벽면</a:t>
            </a:r>
            <a:r>
              <a:rPr lang="en-US" altLang="ko-KR" sz="1200" dirty="0"/>
              <a:t>: </a:t>
            </a:r>
            <a:r>
              <a:rPr lang="ko-KR" altLang="en-US" sz="1200" dirty="0"/>
              <a:t>각 </a:t>
            </a:r>
            <a:r>
              <a:rPr lang="en-US" altLang="ko-KR" sz="1200" dirty="0"/>
              <a:t>2</a:t>
            </a:r>
            <a:r>
              <a:rPr lang="ko-KR" altLang="en-US" sz="1200" dirty="0"/>
              <a:t>개씩 배치</a:t>
            </a:r>
            <a:r>
              <a:rPr lang="en-US" altLang="ko-KR" sz="1200" dirty="0"/>
              <a:t>)</a:t>
            </a:r>
          </a:p>
          <a:p>
            <a:pPr>
              <a:lnSpc>
                <a:spcPct val="150000"/>
              </a:lnSpc>
            </a:pP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ko-KR" altLang="en-US" sz="1200" b="1" dirty="0"/>
              <a:t>■ 벽면 활용 및 연출 규정</a:t>
            </a:r>
            <a:endParaRPr lang="en-US" altLang="ko-KR" sz="1200" b="1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-</a:t>
            </a:r>
            <a:r>
              <a:rPr lang="ko-KR" altLang="en-US" sz="1200" dirty="0"/>
              <a:t>작품 설치</a:t>
            </a:r>
            <a:r>
              <a:rPr lang="en-US" altLang="ko-KR" sz="1200" dirty="0"/>
              <a:t>: </a:t>
            </a:r>
            <a:r>
              <a:rPr lang="ko-KR" altLang="en-US" sz="1200" dirty="0"/>
              <a:t>벽면 못질 및 피스</a:t>
            </a:r>
            <a:r>
              <a:rPr lang="en-US" altLang="ko-KR" sz="1200" dirty="0"/>
              <a:t>(</a:t>
            </a:r>
            <a:r>
              <a:rPr lang="ko-KR" altLang="en-US" sz="1200" dirty="0"/>
              <a:t>나사못</a:t>
            </a:r>
            <a:r>
              <a:rPr lang="en-US" altLang="ko-KR" sz="1200" dirty="0"/>
              <a:t>) </a:t>
            </a:r>
            <a:r>
              <a:rPr lang="ko-KR" altLang="en-US" sz="1200" dirty="0"/>
              <a:t>사용 가능</a:t>
            </a:r>
            <a:endParaRPr lang="en-US" altLang="ko-KR" sz="1200" dirty="0"/>
          </a:p>
          <a:p>
            <a:pPr>
              <a:lnSpc>
                <a:spcPct val="150000"/>
              </a:lnSpc>
            </a:pPr>
            <a:r>
              <a:rPr lang="en-US" altLang="ko-KR" sz="1200" dirty="0"/>
              <a:t>-</a:t>
            </a:r>
            <a:r>
              <a:rPr lang="ko-KR" altLang="en-US" sz="1200" dirty="0"/>
              <a:t>컬러 페인팅</a:t>
            </a:r>
            <a:r>
              <a:rPr lang="en-US" altLang="ko-KR" sz="1200" dirty="0"/>
              <a:t>: </a:t>
            </a:r>
            <a:r>
              <a:rPr lang="ko-KR" altLang="en-US" sz="1200" dirty="0"/>
              <a:t>부스 벽면을 원하는 컬러로 페인팅 연출 가능 </a:t>
            </a:r>
            <a:r>
              <a:rPr lang="en-US" altLang="ko-KR" sz="1200" dirty="0"/>
              <a:t>(</a:t>
            </a:r>
            <a:r>
              <a:rPr lang="ko-KR" altLang="en-US" sz="1200" dirty="0"/>
              <a:t>추가 비용 발생</a:t>
            </a:r>
            <a:r>
              <a:rPr lang="en-US" altLang="ko-KR" sz="1200" dirty="0"/>
              <a:t>)</a:t>
            </a:r>
          </a:p>
          <a:p>
            <a:pPr>
              <a:lnSpc>
                <a:spcPct val="150000"/>
              </a:lnSpc>
            </a:pPr>
            <a:endParaRPr lang="en-US" altLang="ko-KR" sz="1200" b="1" dirty="0"/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rgbClr val="FF0000"/>
                </a:solidFill>
              </a:rPr>
              <a:t>⚠️ </a:t>
            </a:r>
            <a:r>
              <a:rPr lang="ko-KR" altLang="en-US" sz="1200" b="1" dirty="0">
                <a:solidFill>
                  <a:srgbClr val="FF0000"/>
                </a:solidFill>
              </a:rPr>
              <a:t>원상복구 의무 안내 </a:t>
            </a:r>
            <a:r>
              <a:rPr lang="en-US" altLang="ko-KR" sz="1200" b="1" dirty="0">
                <a:solidFill>
                  <a:srgbClr val="FF0000"/>
                </a:solidFill>
              </a:rPr>
              <a:t>(</a:t>
            </a:r>
            <a:r>
              <a:rPr lang="ko-KR" altLang="en-US" sz="1200" b="1" dirty="0">
                <a:solidFill>
                  <a:srgbClr val="FF0000"/>
                </a:solidFill>
              </a:rPr>
              <a:t>필독</a:t>
            </a:r>
            <a:r>
              <a:rPr lang="en-US" altLang="ko-KR" sz="1200" b="1" dirty="0">
                <a:solidFill>
                  <a:srgbClr val="FF000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200" dirty="0">
                <a:solidFill>
                  <a:srgbClr val="FF0000"/>
                </a:solidFill>
              </a:rPr>
              <a:t>전시 종료 후 철수 시</a:t>
            </a:r>
            <a:r>
              <a:rPr lang="en-US" altLang="ko-KR" sz="1200" dirty="0">
                <a:solidFill>
                  <a:srgbClr val="FF0000"/>
                </a:solidFill>
              </a:rPr>
              <a:t>, </a:t>
            </a:r>
            <a:r>
              <a:rPr lang="ko-KR" altLang="en-US" sz="1200" dirty="0">
                <a:solidFill>
                  <a:srgbClr val="FF0000"/>
                </a:solidFill>
              </a:rPr>
              <a:t>부스 벽면은 최초 상태</a:t>
            </a:r>
            <a:r>
              <a:rPr lang="en-US" altLang="ko-KR" sz="1200" dirty="0">
                <a:solidFill>
                  <a:srgbClr val="FF0000"/>
                </a:solidFill>
              </a:rPr>
              <a:t>(</a:t>
            </a:r>
            <a:r>
              <a:rPr lang="ko-KR" altLang="en-US" sz="1200" dirty="0">
                <a:solidFill>
                  <a:srgbClr val="FF0000"/>
                </a:solidFill>
              </a:rPr>
              <a:t>구멍 메우기 및 백색 원상복구</a:t>
            </a:r>
            <a:r>
              <a:rPr lang="en-US" altLang="ko-KR" sz="1200" dirty="0">
                <a:solidFill>
                  <a:srgbClr val="FF0000"/>
                </a:solidFill>
              </a:rPr>
              <a:t>)</a:t>
            </a:r>
            <a:r>
              <a:rPr lang="ko-KR" altLang="en-US" sz="1200" dirty="0">
                <a:solidFill>
                  <a:srgbClr val="FF0000"/>
                </a:solidFill>
              </a:rPr>
              <a:t>로 완벽하게 복구되어야 합니다</a:t>
            </a:r>
            <a:r>
              <a:rPr lang="en-US" altLang="ko-KR" sz="1200" dirty="0">
                <a:solidFill>
                  <a:srgbClr val="FF0000"/>
                </a:solidFill>
              </a:rPr>
              <a:t>. </a:t>
            </a:r>
            <a:r>
              <a:rPr lang="ko-KR" altLang="en-US" sz="1200" dirty="0">
                <a:solidFill>
                  <a:srgbClr val="FF0000"/>
                </a:solidFill>
              </a:rPr>
              <a:t>복구가 불가능하거나 벽면이 훼손된 경우 추가 비용이 청구될 수 있습니다</a:t>
            </a:r>
            <a:r>
              <a:rPr lang="en-US" altLang="ko-KR" sz="1200" dirty="0">
                <a:solidFill>
                  <a:srgbClr val="FF0000"/>
                </a:solidFill>
              </a:rPr>
              <a:t>.</a:t>
            </a:r>
            <a:endParaRPr lang="ko-KR" altLang="en-US" sz="12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DF42DF-E01A-AEE7-90A6-0FDF65B9212F}"/>
              </a:ext>
            </a:extLst>
          </p:cNvPr>
          <p:cNvSpPr txBox="1"/>
          <p:nvPr/>
        </p:nvSpPr>
        <p:spPr>
          <a:xfrm>
            <a:off x="448675" y="2997842"/>
            <a:ext cx="1962633" cy="333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b="1" dirty="0"/>
              <a:t>■ </a:t>
            </a:r>
            <a:r>
              <a:rPr lang="ko-KR" altLang="en-US" sz="1200" b="1" dirty="0" err="1"/>
              <a:t>참고이미지</a:t>
            </a:r>
            <a:endParaRPr lang="en-US" altLang="ko-KR" sz="1200" b="1" dirty="0"/>
          </a:p>
        </p:txBody>
      </p:sp>
    </p:spTree>
    <p:extLst>
      <p:ext uri="{BB962C8B-B14F-4D97-AF65-F5344CB8AC3E}">
        <p14:creationId xmlns:p14="http://schemas.microsoft.com/office/powerpoint/2010/main" val="63910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493</Words>
  <Application>Microsoft Office PowerPoint</Application>
  <PresentationFormat>와이드스크린</PresentationFormat>
  <Paragraphs>46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Noto Sans KR</vt:lpstr>
      <vt:lpstr>Noto Sans SC</vt:lpstr>
      <vt:lpstr>맑은 고딕</vt:lpstr>
      <vt:lpstr>Arial</vt:lpstr>
      <vt:lpstr>Office 테마</vt:lpstr>
      <vt:lpstr>제16회 서울국제조각페스타2027 -청년 조각가 특별 공모전- ISF2027: OPEN CALL Y (오픈콜 와이)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서울국제조각페스타2026  기획 특별전&lt;품 안의 조각&gt; 출품 신청서</dc:title>
  <dc:creator>kosaspace</dc:creator>
  <cp:lastModifiedBy>kosaspace</cp:lastModifiedBy>
  <cp:revision>29</cp:revision>
  <dcterms:created xsi:type="dcterms:W3CDTF">2025-11-10T09:32:14Z</dcterms:created>
  <dcterms:modified xsi:type="dcterms:W3CDTF">2026-07-03T01:59:31Z</dcterms:modified>
  <cp:version/>
</cp:coreProperties>
</file>