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8"/>
  </p:notesMasterIdLst>
  <p:sldIdLst>
    <p:sldId id="256" r:id="rId2"/>
    <p:sldId id="257" r:id="rId3"/>
    <p:sldId id="258" r:id="rId4"/>
    <p:sldId id="262" r:id="rId5"/>
    <p:sldId id="263" r:id="rId6"/>
    <p:sldId id="259" r:id="rId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5" userDrawn="1">
          <p15:clr>
            <a:srgbClr val="A4A3A4"/>
          </p15:clr>
        </p15:guide>
        <p15:guide id="2" pos="3120" userDrawn="1">
          <p15:clr>
            <a:srgbClr val="A4A3A4"/>
          </p15:clr>
        </p15:guide>
        <p15:guide id="3" pos="4277" userDrawn="1">
          <p15:clr>
            <a:srgbClr val="A4A3A4"/>
          </p15:clr>
        </p15:guide>
        <p15:guide id="4" orient="horz" pos="52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CB3"/>
    <a:srgbClr val="001558"/>
    <a:srgbClr val="D9E2FF"/>
    <a:srgbClr val="000000"/>
    <a:srgbClr val="FFFFFF"/>
    <a:srgbClr val="FF0000"/>
    <a:srgbClr val="ACE500"/>
    <a:srgbClr val="4E7D1B"/>
    <a:srgbClr val="AAE503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56" autoAdjust="0"/>
    <p:restoredTop sz="94660"/>
  </p:normalViewPr>
  <p:slideViewPr>
    <p:cSldViewPr snapToGrid="0" showGuides="1">
      <p:cViewPr varScale="1">
        <p:scale>
          <a:sx n="102" d="100"/>
          <a:sy n="102" d="100"/>
        </p:scale>
        <p:origin x="2988" y="102"/>
      </p:cViewPr>
      <p:guideLst>
        <p:guide orient="horz" pos="2115"/>
        <p:guide pos="3120"/>
        <p:guide pos="4277"/>
        <p:guide orient="horz" pos="52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2BE682-9469-4E4F-BD97-7E0296D6CFB5}" type="datetimeFigureOut">
              <a:rPr lang="ko-KR" altLang="en-US" smtClean="0"/>
              <a:t>2026-07-14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672614-CB73-42CE-8116-E3554ACC72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40225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672614-CB73-42CE-8116-E3554ACC7272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14285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3ED7C-B389-42A1-90DD-E0D1EAB12827}" type="datetimeFigureOut">
              <a:rPr lang="ko-KR" altLang="en-US" smtClean="0"/>
              <a:t>2026-07-14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91E2C-A3D8-47AB-BB08-9904EF9718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0076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3ED7C-B389-42A1-90DD-E0D1EAB12827}" type="datetimeFigureOut">
              <a:rPr lang="ko-KR" altLang="en-US" smtClean="0"/>
              <a:t>2026-07-14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91E2C-A3D8-47AB-BB08-9904EF9718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0680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3ED7C-B389-42A1-90DD-E0D1EAB12827}" type="datetimeFigureOut">
              <a:rPr lang="ko-KR" altLang="en-US" smtClean="0"/>
              <a:t>2026-07-14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91E2C-A3D8-47AB-BB08-9904EF9718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34937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3ED7C-B389-42A1-90DD-E0D1EAB12827}" type="datetimeFigureOut">
              <a:rPr lang="ko-KR" altLang="en-US" smtClean="0"/>
              <a:t>2026-07-14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91E2C-A3D8-47AB-BB08-9904EF9718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414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3ED7C-B389-42A1-90DD-E0D1EAB12827}" type="datetimeFigureOut">
              <a:rPr lang="ko-KR" altLang="en-US" smtClean="0"/>
              <a:t>2026-07-14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91E2C-A3D8-47AB-BB08-9904EF9718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8777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3ED7C-B389-42A1-90DD-E0D1EAB12827}" type="datetimeFigureOut">
              <a:rPr lang="ko-KR" altLang="en-US" smtClean="0"/>
              <a:t>2026-07-14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91E2C-A3D8-47AB-BB08-9904EF9718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0173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3ED7C-B389-42A1-90DD-E0D1EAB12827}" type="datetimeFigureOut">
              <a:rPr lang="ko-KR" altLang="en-US" smtClean="0"/>
              <a:t>2026-07-14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91E2C-A3D8-47AB-BB08-9904EF9718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8178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3ED7C-B389-42A1-90DD-E0D1EAB12827}" type="datetimeFigureOut">
              <a:rPr lang="ko-KR" altLang="en-US" smtClean="0"/>
              <a:t>2026-07-14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91E2C-A3D8-47AB-BB08-9904EF9718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2199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3ED7C-B389-42A1-90DD-E0D1EAB12827}" type="datetimeFigureOut">
              <a:rPr lang="ko-KR" altLang="en-US" smtClean="0"/>
              <a:t>2026-07-14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91E2C-A3D8-47AB-BB08-9904EF9718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4933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3ED7C-B389-42A1-90DD-E0D1EAB12827}" type="datetimeFigureOut">
              <a:rPr lang="ko-KR" altLang="en-US" smtClean="0"/>
              <a:t>2026-07-14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91E2C-A3D8-47AB-BB08-9904EF9718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0894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3ED7C-B389-42A1-90DD-E0D1EAB12827}" type="datetimeFigureOut">
              <a:rPr lang="ko-KR" altLang="en-US" smtClean="0"/>
              <a:t>2026-07-14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91E2C-A3D8-47AB-BB08-9904EF9718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0142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23ED7C-B389-42A1-90DD-E0D1EAB12827}" type="datetimeFigureOut">
              <a:rPr lang="ko-KR" altLang="en-US" smtClean="0"/>
              <a:t>2026-07-14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FB91E2C-A3D8-47AB-BB08-9904EF9718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6285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부제목 2">
            <a:extLst>
              <a:ext uri="{FF2B5EF4-FFF2-40B4-BE49-F238E27FC236}">
                <a16:creationId xmlns:a16="http://schemas.microsoft.com/office/drawing/2014/main" id="{857BE4CE-F3D0-14F8-CCB2-2BD4E13DDE77}"/>
              </a:ext>
            </a:extLst>
          </p:cNvPr>
          <p:cNvSpPr txBox="1">
            <a:spLocks/>
          </p:cNvSpPr>
          <p:nvPr/>
        </p:nvSpPr>
        <p:spPr>
          <a:xfrm>
            <a:off x="0" y="4941168"/>
            <a:ext cx="990720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㈜</a:t>
            </a:r>
            <a:r>
              <a:rPr lang="ko-KR" altLang="en-US" sz="2000" dirty="0" err="1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디케이월드</a:t>
            </a:r>
            <a:endParaRPr lang="ko-KR" altLang="en-US" sz="2000" dirty="0">
              <a:latin typeface="나눔스퀘어라운드 Bold" panose="020B0600000101010101" pitchFamily="50" charset="-127"/>
              <a:ea typeface="나눔스퀘어라운드 Bold" panose="020B0600000101010101" pitchFamily="50" charset="-127"/>
            </a:endParaRPr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B2C5BF89-B939-F363-1696-87DE88B68A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1155630"/>
              </p:ext>
            </p:extLst>
          </p:nvPr>
        </p:nvGraphicFramePr>
        <p:xfrm>
          <a:off x="938683" y="1130603"/>
          <a:ext cx="8028633" cy="1440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028633">
                  <a:extLst>
                    <a:ext uri="{9D8B030D-6E8A-4147-A177-3AD203B41FA5}">
                      <a16:colId xmlns:a16="http://schemas.microsoft.com/office/drawing/2014/main" val="3374016084"/>
                    </a:ext>
                  </a:extLst>
                </a:gridCol>
              </a:tblGrid>
              <a:tr h="144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360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미술작품 </a:t>
                      </a:r>
                      <a:r>
                        <a:rPr lang="ko-KR" altLang="en-US" sz="3600" dirty="0" err="1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제작∙설치</a:t>
                      </a:r>
                      <a:r>
                        <a:rPr lang="ko-KR" altLang="en-US" sz="360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 공모 현장설명서</a:t>
                      </a:r>
                      <a:endParaRPr lang="en-US" altLang="ko-KR" sz="36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40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[</a:t>
                      </a:r>
                      <a:r>
                        <a:rPr lang="ko-KR" altLang="en-US" sz="240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양주 회천지구 </a:t>
                      </a:r>
                      <a:r>
                        <a:rPr lang="en-US" altLang="ko-KR" sz="240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A8</a:t>
                      </a:r>
                      <a:r>
                        <a:rPr lang="ko-KR" altLang="en-US" sz="2400" dirty="0" err="1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블럭</a:t>
                      </a:r>
                      <a:r>
                        <a:rPr lang="ko-KR" altLang="en-US" sz="240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 공동주택</a:t>
                      </a:r>
                      <a:r>
                        <a:rPr lang="en-US" altLang="ko-KR" sz="2400" dirty="0"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]</a:t>
                      </a:r>
                      <a:endParaRPr lang="ko-KR" altLang="en-US" sz="2400" dirty="0"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a:txBody>
                  <a:tcPr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5877446"/>
                  </a:ext>
                </a:extLst>
              </a:tr>
            </a:tbl>
          </a:graphicData>
        </a:graphic>
      </p:graphicFrame>
      <p:sp>
        <p:nvSpPr>
          <p:cNvPr id="2" name="부제목 2">
            <a:extLst>
              <a:ext uri="{FF2B5EF4-FFF2-40B4-BE49-F238E27FC236}">
                <a16:creationId xmlns:a16="http://schemas.microsoft.com/office/drawing/2014/main" id="{D3A790C7-0F9F-95EC-5E9B-999DB2BA6FD1}"/>
              </a:ext>
            </a:extLst>
          </p:cNvPr>
          <p:cNvSpPr txBox="1">
            <a:spLocks/>
          </p:cNvSpPr>
          <p:nvPr/>
        </p:nvSpPr>
        <p:spPr>
          <a:xfrm>
            <a:off x="0" y="3789040"/>
            <a:ext cx="990720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8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2026</a:t>
            </a:r>
            <a:r>
              <a:rPr lang="ko-KR" altLang="en-US" sz="18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년 </a:t>
            </a:r>
            <a:r>
              <a:rPr lang="en-US" altLang="ko-KR" sz="18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07</a:t>
            </a:r>
            <a:r>
              <a:rPr lang="ko-KR" altLang="en-US" sz="18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월</a:t>
            </a:r>
          </a:p>
        </p:txBody>
      </p:sp>
    </p:spTree>
    <p:extLst>
      <p:ext uri="{BB962C8B-B14F-4D97-AF65-F5344CB8AC3E}">
        <p14:creationId xmlns:p14="http://schemas.microsoft.com/office/powerpoint/2010/main" val="398635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843EDE2-A0E5-9653-BFF8-E77A82E6D101}"/>
              </a:ext>
            </a:extLst>
          </p:cNvPr>
          <p:cNvSpPr txBox="1"/>
          <p:nvPr/>
        </p:nvSpPr>
        <p:spPr>
          <a:xfrm>
            <a:off x="992560" y="1081577"/>
            <a:ext cx="3267241" cy="1731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 latinLnBrk="1">
              <a:lnSpc>
                <a:spcPct val="150000"/>
              </a:lnSpc>
            </a:pPr>
            <a:r>
              <a:rPr lang="ko-KR" altLang="ko-KR" sz="1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◦ 사 업 명 </a:t>
            </a:r>
            <a:r>
              <a:rPr lang="en-US" altLang="ko-KR" sz="1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: </a:t>
            </a:r>
            <a:r>
              <a:rPr lang="ko-KR" altLang="ko-KR" sz="1200" dirty="0" err="1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양주회천</a:t>
            </a:r>
            <a:r>
              <a:rPr lang="ko-KR" altLang="ko-KR" sz="1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</a:t>
            </a:r>
            <a:r>
              <a:rPr lang="en-US" altLang="ko-KR" sz="1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A8</a:t>
            </a:r>
            <a:r>
              <a:rPr lang="ko-KR" altLang="ko-KR" sz="1200" dirty="0" err="1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블럭</a:t>
            </a:r>
            <a:r>
              <a:rPr lang="ko-KR" altLang="ko-KR" sz="1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공동주택 신축공사</a:t>
            </a:r>
          </a:p>
          <a:p>
            <a:pPr fontAlgn="base" latinLnBrk="1">
              <a:lnSpc>
                <a:spcPct val="150000"/>
              </a:lnSpc>
            </a:pPr>
            <a:r>
              <a:rPr lang="ko-KR" altLang="ko-KR" sz="1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◦ 대지위치 </a:t>
            </a:r>
            <a:r>
              <a:rPr lang="en-US" altLang="ko-KR" sz="1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: </a:t>
            </a:r>
            <a:r>
              <a:rPr lang="ko-KR" altLang="ko-KR" sz="1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양주시 </a:t>
            </a:r>
            <a:r>
              <a:rPr lang="ko-KR" altLang="ko-KR" sz="1200" dirty="0" err="1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회정동</a:t>
            </a:r>
            <a:r>
              <a:rPr lang="ko-KR" altLang="ko-KR" sz="1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</a:t>
            </a:r>
            <a:r>
              <a:rPr lang="ko-KR" altLang="ko-KR" sz="1200" dirty="0" err="1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양주회천지구</a:t>
            </a:r>
            <a:r>
              <a:rPr lang="ko-KR" altLang="ko-KR" sz="1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</a:t>
            </a:r>
            <a:r>
              <a:rPr lang="en-US" altLang="ko-KR" sz="1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A8</a:t>
            </a:r>
            <a:r>
              <a:rPr lang="ko-KR" altLang="ko-KR" sz="1200" dirty="0" err="1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블럭</a:t>
            </a:r>
            <a:endParaRPr lang="ko-KR" altLang="ko-KR" sz="1200" dirty="0">
              <a:latin typeface="나눔스퀘어라운드 Bold" panose="020B0600000101010101" pitchFamily="50" charset="-127"/>
              <a:ea typeface="나눔스퀘어라운드 Bold" panose="020B0600000101010101" pitchFamily="50" charset="-127"/>
            </a:endParaRPr>
          </a:p>
          <a:p>
            <a:pPr fontAlgn="base" latinLnBrk="1">
              <a:lnSpc>
                <a:spcPct val="150000"/>
              </a:lnSpc>
            </a:pPr>
            <a:r>
              <a:rPr lang="ko-KR" altLang="ko-KR" sz="1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◦ 건 축 주 </a:t>
            </a:r>
            <a:r>
              <a:rPr lang="en-US" altLang="ko-KR" sz="1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: </a:t>
            </a:r>
            <a:r>
              <a:rPr lang="ko-KR" altLang="ko-KR" sz="1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㈜</a:t>
            </a:r>
            <a:r>
              <a:rPr lang="ko-KR" altLang="ko-KR" sz="1200" dirty="0" err="1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디케이월드</a:t>
            </a:r>
            <a:endParaRPr lang="ko-KR" altLang="ko-KR" sz="1200" dirty="0">
              <a:latin typeface="나눔스퀘어라운드 Bold" panose="020B0600000101010101" pitchFamily="50" charset="-127"/>
              <a:ea typeface="나눔스퀘어라운드 Bold" panose="020B0600000101010101" pitchFamily="50" charset="-127"/>
            </a:endParaRPr>
          </a:p>
          <a:p>
            <a:pPr fontAlgn="base" latinLnBrk="1">
              <a:lnSpc>
                <a:spcPct val="150000"/>
              </a:lnSpc>
            </a:pPr>
            <a:r>
              <a:rPr lang="ko-KR" altLang="ko-KR" sz="1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◦ 건축규모 </a:t>
            </a:r>
            <a:r>
              <a:rPr lang="en-US" altLang="ko-KR" sz="1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: </a:t>
            </a:r>
            <a:r>
              <a:rPr lang="ko-KR" altLang="ko-KR" sz="1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지하</a:t>
            </a:r>
            <a:r>
              <a:rPr lang="en-US" altLang="ko-KR" sz="1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2</a:t>
            </a:r>
            <a:r>
              <a:rPr lang="ko-KR" altLang="ko-KR" sz="1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층 </a:t>
            </a:r>
            <a:r>
              <a:rPr lang="en-US" altLang="ko-KR" sz="1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/ </a:t>
            </a:r>
            <a:r>
              <a:rPr lang="ko-KR" altLang="ko-KR" sz="1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지상</a:t>
            </a:r>
            <a:r>
              <a:rPr lang="en-US" altLang="ko-KR" sz="1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29</a:t>
            </a:r>
            <a:r>
              <a:rPr lang="ko-KR" altLang="ko-KR" sz="1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층 아파트 </a:t>
            </a:r>
            <a:r>
              <a:rPr lang="en-US" altLang="ko-KR" sz="1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4</a:t>
            </a:r>
            <a:r>
              <a:rPr lang="ko-KR" altLang="ko-KR" sz="1200" dirty="0" err="1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개동</a:t>
            </a:r>
            <a:endParaRPr lang="ko-KR" altLang="ko-KR" sz="1200" dirty="0">
              <a:latin typeface="나눔스퀘어라운드 Bold" panose="020B0600000101010101" pitchFamily="50" charset="-127"/>
              <a:ea typeface="나눔스퀘어라운드 Bold" panose="020B0600000101010101" pitchFamily="50" charset="-127"/>
            </a:endParaRPr>
          </a:p>
          <a:p>
            <a:pPr fontAlgn="base" latinLnBrk="1">
              <a:lnSpc>
                <a:spcPct val="150000"/>
              </a:lnSpc>
            </a:pPr>
            <a:r>
              <a:rPr lang="ko-KR" altLang="ko-KR" sz="1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◦ 공급세대 </a:t>
            </a:r>
            <a:r>
              <a:rPr lang="en-US" altLang="ko-KR" sz="1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: 361</a:t>
            </a:r>
            <a:r>
              <a:rPr lang="ko-KR" altLang="ko-KR" sz="1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세대</a:t>
            </a:r>
          </a:p>
          <a:p>
            <a:pPr fontAlgn="base" latinLnBrk="1">
              <a:lnSpc>
                <a:spcPct val="150000"/>
              </a:lnSpc>
            </a:pPr>
            <a:r>
              <a:rPr lang="ko-KR" altLang="ko-KR" sz="1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◦ 준공예정 </a:t>
            </a:r>
            <a:r>
              <a:rPr lang="en-US" altLang="ko-KR" sz="1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: 2029</a:t>
            </a:r>
            <a:r>
              <a:rPr lang="ko-KR" altLang="ko-KR" sz="1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년 </a:t>
            </a:r>
            <a:r>
              <a:rPr lang="en-US" altLang="ko-KR" sz="1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05</a:t>
            </a:r>
            <a:r>
              <a:rPr lang="ko-KR" altLang="ko-KR" sz="1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월 </a:t>
            </a:r>
            <a:r>
              <a:rPr lang="en-US" altLang="ko-KR" sz="1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01</a:t>
            </a:r>
            <a:r>
              <a:rPr lang="ko-KR" altLang="ko-KR" sz="1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일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1169DA-F7E3-0272-AB03-14D6A7335B02}"/>
              </a:ext>
            </a:extLst>
          </p:cNvPr>
          <p:cNvSpPr txBox="1"/>
          <p:nvPr/>
        </p:nvSpPr>
        <p:spPr>
          <a:xfrm>
            <a:off x="771600" y="760404"/>
            <a:ext cx="118173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3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♣ </a:t>
            </a:r>
            <a:r>
              <a:rPr lang="ko-KR" altLang="en-US" sz="1300" b="1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건축물 개요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712052-B08B-CDBE-6365-602E85A4D51F}"/>
              </a:ext>
            </a:extLst>
          </p:cNvPr>
          <p:cNvSpPr txBox="1"/>
          <p:nvPr/>
        </p:nvSpPr>
        <p:spPr>
          <a:xfrm>
            <a:off x="771600" y="3153544"/>
            <a:ext cx="1029449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3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♣</a:t>
            </a:r>
            <a:r>
              <a:rPr lang="ko-KR" altLang="en-US" sz="1300" b="1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공모 개요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520DB11-BB9B-09BC-FDDE-A9199B5C1F9A}"/>
              </a:ext>
            </a:extLst>
          </p:cNvPr>
          <p:cNvSpPr txBox="1"/>
          <p:nvPr/>
        </p:nvSpPr>
        <p:spPr>
          <a:xfrm>
            <a:off x="992560" y="5092001"/>
            <a:ext cx="6606549" cy="3427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 latinLnBrk="1">
              <a:lnSpc>
                <a:spcPct val="150000"/>
              </a:lnSpc>
            </a:pPr>
            <a:r>
              <a:rPr lang="en-US" altLang="ko-KR" sz="1200" u="sng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* </a:t>
            </a:r>
            <a:r>
              <a:rPr lang="ko-KR" altLang="en-US" sz="1200" u="sng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현장의 공사진행 여건에 따라 설치</a:t>
            </a:r>
            <a:r>
              <a:rPr lang="en-US" altLang="ko-KR" sz="1200" u="sng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(</a:t>
            </a:r>
            <a:r>
              <a:rPr lang="ko-KR" altLang="en-US" sz="1200" u="sng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예정</a:t>
            </a:r>
            <a:r>
              <a:rPr lang="en-US" altLang="ko-KR" sz="1200" u="sng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)</a:t>
            </a:r>
            <a:r>
              <a:rPr lang="ko-KR" altLang="en-US" sz="1200" u="sng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일이 조정될 수 있음</a:t>
            </a:r>
            <a:endParaRPr lang="en-US" altLang="ko-KR" sz="1200" u="sng" dirty="0">
              <a:latin typeface="나눔스퀘어라운드 Bold" panose="020B0600000101010101" pitchFamily="50" charset="-127"/>
              <a:ea typeface="나눔스퀘어라운드 Bold" panose="020B0600000101010101" pitchFamily="50" charset="-127"/>
            </a:endParaRPr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BE9BBF4E-1F18-CA2D-00CC-88156FF4D1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9226152"/>
              </p:ext>
            </p:extLst>
          </p:nvPr>
        </p:nvGraphicFramePr>
        <p:xfrm>
          <a:off x="1135464" y="3512216"/>
          <a:ext cx="7938199" cy="1579785"/>
        </p:xfrm>
        <a:graphic>
          <a:graphicData uri="http://schemas.openxmlformats.org/drawingml/2006/table">
            <a:tbl>
              <a:tblPr/>
              <a:tblGrid>
                <a:gridCol w="1249517">
                  <a:extLst>
                    <a:ext uri="{9D8B030D-6E8A-4147-A177-3AD203B41FA5}">
                      <a16:colId xmlns:a16="http://schemas.microsoft.com/office/drawing/2014/main" val="2236687411"/>
                    </a:ext>
                  </a:extLst>
                </a:gridCol>
                <a:gridCol w="977303">
                  <a:extLst>
                    <a:ext uri="{9D8B030D-6E8A-4147-A177-3AD203B41FA5}">
                      <a16:colId xmlns:a16="http://schemas.microsoft.com/office/drawing/2014/main" val="1350478401"/>
                    </a:ext>
                  </a:extLst>
                </a:gridCol>
                <a:gridCol w="686307">
                  <a:extLst>
                    <a:ext uri="{9D8B030D-6E8A-4147-A177-3AD203B41FA5}">
                      <a16:colId xmlns:a16="http://schemas.microsoft.com/office/drawing/2014/main" val="432189325"/>
                    </a:ext>
                  </a:extLst>
                </a:gridCol>
                <a:gridCol w="1256268">
                  <a:extLst>
                    <a:ext uri="{9D8B030D-6E8A-4147-A177-3AD203B41FA5}">
                      <a16:colId xmlns:a16="http://schemas.microsoft.com/office/drawing/2014/main" val="2800006107"/>
                    </a:ext>
                  </a:extLst>
                </a:gridCol>
                <a:gridCol w="1256268">
                  <a:extLst>
                    <a:ext uri="{9D8B030D-6E8A-4147-A177-3AD203B41FA5}">
                      <a16:colId xmlns:a16="http://schemas.microsoft.com/office/drawing/2014/main" val="3754665436"/>
                    </a:ext>
                  </a:extLst>
                </a:gridCol>
                <a:gridCol w="1256268">
                  <a:extLst>
                    <a:ext uri="{9D8B030D-6E8A-4147-A177-3AD203B41FA5}">
                      <a16:colId xmlns:a16="http://schemas.microsoft.com/office/drawing/2014/main" val="1565973496"/>
                    </a:ext>
                  </a:extLst>
                </a:gridCol>
                <a:gridCol w="1256268">
                  <a:extLst>
                    <a:ext uri="{9D8B030D-6E8A-4147-A177-3AD203B41FA5}">
                      <a16:colId xmlns:a16="http://schemas.microsoft.com/office/drawing/2014/main" val="438752979"/>
                    </a:ext>
                  </a:extLst>
                </a:gridCol>
              </a:tblGrid>
              <a:tr h="49258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buNone/>
                      </a:pPr>
                      <a:r>
                        <a:rPr lang="ko-KR" sz="1100" kern="0" spc="0" dirty="0">
                          <a:solidFill>
                            <a:srgbClr val="000000"/>
                          </a:solidFill>
                          <a:effectLst/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사업지명</a:t>
                      </a:r>
                      <a:endParaRPr lang="ko-KR" sz="1000" kern="0" spc="0" dirty="0">
                        <a:solidFill>
                          <a:srgbClr val="000000"/>
                        </a:solidFill>
                        <a:effectLst/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buNone/>
                      </a:pPr>
                      <a:r>
                        <a:rPr lang="ko-KR" sz="1100" kern="0" spc="0" dirty="0">
                          <a:solidFill>
                            <a:srgbClr val="000000"/>
                          </a:solidFill>
                          <a:effectLst/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사업비</a:t>
                      </a:r>
                      <a:endParaRPr lang="ko-KR" sz="1000" kern="0" spc="0" dirty="0">
                        <a:solidFill>
                          <a:srgbClr val="000000"/>
                        </a:solidFill>
                        <a:effectLst/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buNone/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(</a:t>
                      </a:r>
                      <a:r>
                        <a:rPr lang="ko-KR" sz="1100" kern="0" spc="0" dirty="0">
                          <a:solidFill>
                            <a:srgbClr val="000000"/>
                          </a:solidFill>
                          <a:effectLst/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천원</a:t>
                      </a: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)</a:t>
                      </a:r>
                      <a:endParaRPr lang="ko-KR" sz="1000" kern="0" spc="0" dirty="0">
                        <a:solidFill>
                          <a:srgbClr val="000000"/>
                        </a:solidFill>
                        <a:effectLst/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buNone/>
                      </a:pPr>
                      <a:r>
                        <a:rPr lang="ko-KR" sz="1100" kern="0" spc="0">
                          <a:solidFill>
                            <a:srgbClr val="000000"/>
                          </a:solidFill>
                          <a:effectLst/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수량</a:t>
                      </a:r>
                      <a:endParaRPr lang="ko-KR" sz="1000" kern="0" spc="0">
                        <a:solidFill>
                          <a:srgbClr val="000000"/>
                        </a:solidFill>
                        <a:effectLst/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buNone/>
                      </a:pPr>
                      <a:r>
                        <a:rPr lang="ko-KR" sz="1100" kern="0" spc="0">
                          <a:solidFill>
                            <a:srgbClr val="000000"/>
                          </a:solidFill>
                          <a:effectLst/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작품종류</a:t>
                      </a:r>
                      <a:endParaRPr lang="ko-KR" sz="1000" kern="0" spc="0">
                        <a:solidFill>
                          <a:srgbClr val="000000"/>
                        </a:solidFill>
                        <a:effectLst/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buNone/>
                      </a:pPr>
                      <a:r>
                        <a:rPr lang="ko-KR" sz="1100" kern="0" spc="0">
                          <a:solidFill>
                            <a:srgbClr val="000000"/>
                          </a:solidFill>
                          <a:effectLst/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설치위치</a:t>
                      </a:r>
                      <a:endParaRPr lang="ko-KR" sz="1000" kern="0" spc="0">
                        <a:solidFill>
                          <a:srgbClr val="000000"/>
                        </a:solidFill>
                        <a:effectLst/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buNone/>
                      </a:pPr>
                      <a:r>
                        <a:rPr lang="ko-KR" sz="1100" kern="0" spc="0">
                          <a:solidFill>
                            <a:srgbClr val="000000"/>
                          </a:solidFill>
                          <a:effectLst/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참고사항</a:t>
                      </a:r>
                      <a:endParaRPr lang="ko-KR" sz="1000" kern="0" spc="0">
                        <a:solidFill>
                          <a:srgbClr val="000000"/>
                        </a:solidFill>
                        <a:effectLst/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buNone/>
                      </a:pPr>
                      <a:r>
                        <a:rPr lang="ko-KR" sz="1100" kern="0" spc="0">
                          <a:solidFill>
                            <a:srgbClr val="000000"/>
                          </a:solidFill>
                          <a:effectLst/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설치완료</a:t>
                      </a:r>
                      <a:endParaRPr lang="ko-KR" sz="1000" kern="0" spc="0">
                        <a:solidFill>
                          <a:srgbClr val="000000"/>
                        </a:solidFill>
                        <a:effectLst/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buNone/>
                      </a:pPr>
                      <a:r>
                        <a:rPr lang="ko-KR" sz="1100" kern="0" spc="0">
                          <a:solidFill>
                            <a:srgbClr val="000000"/>
                          </a:solidFill>
                          <a:effectLst/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예정일</a:t>
                      </a:r>
                      <a:endParaRPr lang="ko-KR" sz="1000" kern="0" spc="0">
                        <a:solidFill>
                          <a:srgbClr val="000000"/>
                        </a:solidFill>
                        <a:effectLst/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7691814"/>
                  </a:ext>
                </a:extLst>
              </a:tr>
              <a:tr h="59350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buNone/>
                      </a:pPr>
                      <a:r>
                        <a:rPr lang="ko-KR" sz="1100" kern="0" spc="0" dirty="0">
                          <a:solidFill>
                            <a:srgbClr val="000000"/>
                          </a:solidFill>
                          <a:effectLst/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양주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 </a:t>
                      </a:r>
                      <a:r>
                        <a:rPr lang="ko-KR" sz="1100" kern="0" spc="0" dirty="0">
                          <a:solidFill>
                            <a:srgbClr val="000000"/>
                          </a:solidFill>
                          <a:effectLst/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회천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지구</a:t>
                      </a:r>
                      <a:r>
                        <a:rPr lang="ko-KR" sz="1100" kern="0" spc="0" dirty="0">
                          <a:solidFill>
                            <a:srgbClr val="000000"/>
                          </a:solidFill>
                          <a:effectLst/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 </a:t>
                      </a: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A8</a:t>
                      </a:r>
                      <a:r>
                        <a:rPr lang="ko-KR" sz="1100" kern="0" spc="0" dirty="0" err="1">
                          <a:solidFill>
                            <a:srgbClr val="000000"/>
                          </a:solidFill>
                          <a:effectLst/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블럭</a:t>
                      </a:r>
                      <a:endParaRPr lang="ko-KR" sz="1000" kern="0" spc="0" dirty="0">
                        <a:solidFill>
                          <a:srgbClr val="000000"/>
                        </a:solidFill>
                        <a:effectLst/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buNone/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95,500</a:t>
                      </a:r>
                      <a:endParaRPr lang="ko-KR" sz="1000" kern="0" spc="0" dirty="0">
                        <a:solidFill>
                          <a:srgbClr val="000000"/>
                        </a:solidFill>
                        <a:effectLst/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buNone/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1</a:t>
                      </a:r>
                      <a:endParaRPr lang="ko-KR" sz="1000" kern="0" spc="0" dirty="0">
                        <a:solidFill>
                          <a:srgbClr val="000000"/>
                        </a:solidFill>
                        <a:effectLst/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buNone/>
                      </a:pPr>
                      <a:r>
                        <a:rPr lang="ko-KR" sz="1100" kern="0" spc="0" dirty="0">
                          <a:solidFill>
                            <a:srgbClr val="000000"/>
                          </a:solidFill>
                          <a:effectLst/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공공조형물</a:t>
                      </a:r>
                      <a:endParaRPr lang="ko-KR" sz="1000" kern="0" spc="0" dirty="0">
                        <a:solidFill>
                          <a:srgbClr val="000000"/>
                        </a:solidFill>
                        <a:effectLst/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buNone/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(</a:t>
                      </a:r>
                      <a:r>
                        <a:rPr lang="ko-KR" sz="1100" kern="0" spc="0" dirty="0">
                          <a:solidFill>
                            <a:srgbClr val="000000"/>
                          </a:solidFill>
                          <a:effectLst/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조각</a:t>
                      </a: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)</a:t>
                      </a:r>
                      <a:endParaRPr lang="ko-KR" sz="1000" kern="0" spc="0" dirty="0">
                        <a:solidFill>
                          <a:srgbClr val="000000"/>
                        </a:solidFill>
                        <a:effectLst/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buNone/>
                      </a:pPr>
                      <a:r>
                        <a:rPr lang="ko-KR" sz="1100" kern="0" spc="0" dirty="0">
                          <a:solidFill>
                            <a:srgbClr val="000000"/>
                          </a:solidFill>
                          <a:effectLst/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현장설명서</a:t>
                      </a:r>
                      <a:endParaRPr lang="ko-KR" sz="1000" kern="0" spc="0" dirty="0">
                        <a:solidFill>
                          <a:srgbClr val="000000"/>
                        </a:solidFill>
                        <a:effectLst/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buNone/>
                      </a:pPr>
                      <a:r>
                        <a:rPr lang="ko-KR" sz="1100" kern="0" spc="0" dirty="0">
                          <a:solidFill>
                            <a:srgbClr val="000000"/>
                          </a:solidFill>
                          <a:effectLst/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참조</a:t>
                      </a:r>
                      <a:endParaRPr lang="ko-KR" sz="1000" kern="0" spc="0" dirty="0">
                        <a:solidFill>
                          <a:srgbClr val="000000"/>
                        </a:solidFill>
                        <a:effectLst/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buNone/>
                      </a:pPr>
                      <a:r>
                        <a:rPr lang="ko-KR" sz="1100" kern="0" spc="0" dirty="0">
                          <a:solidFill>
                            <a:srgbClr val="000000"/>
                          </a:solidFill>
                          <a:effectLst/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인공지반</a:t>
                      </a:r>
                      <a:endParaRPr lang="ko-KR" sz="1000" kern="0" spc="0" dirty="0">
                        <a:solidFill>
                          <a:srgbClr val="000000"/>
                        </a:solidFill>
                        <a:effectLst/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buNone/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나눔스퀘어라운드 Bold" panose="020B0600000101010101" pitchFamily="50" charset="-127"/>
                          <a:ea typeface="나눔스퀘어라운드 Bold" panose="020B0600000101010101" pitchFamily="50" charset="-127"/>
                        </a:rPr>
                        <a:t>2029. 01.</a:t>
                      </a:r>
                      <a:endParaRPr lang="ko-KR" sz="1000" kern="0" spc="0" dirty="0">
                        <a:solidFill>
                          <a:srgbClr val="000000"/>
                        </a:solidFill>
                        <a:effectLst/>
                        <a:latin typeface="나눔스퀘어라운드 Bold" panose="020B0600000101010101" pitchFamily="50" charset="-127"/>
                        <a:ea typeface="나눔스퀘어라운드 Bold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1445551"/>
                  </a:ext>
                </a:extLst>
              </a:tr>
              <a:tr h="493700">
                <a:tc gridSpan="7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buNone/>
                      </a:pPr>
                      <a:r>
                        <a:rPr 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사업비는</a:t>
                      </a: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작품제작</a:t>
                      </a: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및 </a:t>
                      </a:r>
                      <a:r>
                        <a:rPr 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설치에</a:t>
                      </a: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관련된</a:t>
                      </a: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모든</a:t>
                      </a: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경비를</a:t>
                      </a: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포함한</a:t>
                      </a: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금액임</a:t>
                      </a: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6335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93666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5E0FB-2955-E5C1-CAD4-5BA4E9D55E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546E33D-C98B-0826-8A90-1FD9408665B3}"/>
              </a:ext>
            </a:extLst>
          </p:cNvPr>
          <p:cNvSpPr txBox="1"/>
          <p:nvPr/>
        </p:nvSpPr>
        <p:spPr>
          <a:xfrm>
            <a:off x="776536" y="705272"/>
            <a:ext cx="9129464" cy="1646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 latinLnBrk="1">
              <a:lnSpc>
                <a:spcPct val="140000"/>
              </a:lnSpc>
            </a:pPr>
            <a:r>
              <a:rPr lang="ko-KR" altLang="en-US" sz="13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♣   </a:t>
            </a:r>
            <a:r>
              <a:rPr lang="ko-KR" altLang="en-US" sz="1300" b="1" kern="0" spc="10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응모유의사항</a:t>
            </a:r>
            <a:endParaRPr lang="en-US" altLang="ko-KR" sz="1300" kern="0" spc="100" dirty="0">
              <a:solidFill>
                <a:srgbClr val="000000"/>
              </a:solidFill>
              <a:effectLst/>
              <a:latin typeface="나눔스퀘어라운드 Bold" panose="020B0600000101010101" pitchFamily="50" charset="-127"/>
              <a:ea typeface="나눔스퀘어라운드 Bold" panose="020B0600000101010101" pitchFamily="50" charset="-127"/>
            </a:endParaRPr>
          </a:p>
          <a:p>
            <a:pPr marR="0" algn="just" fontAlgn="base" latinLnBrk="1">
              <a:lnSpc>
                <a:spcPct val="140000"/>
              </a:lnSpc>
            </a:pPr>
            <a:r>
              <a:rPr lang="en-US" altLang="ko-KR" sz="1200" spc="1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</a:t>
            </a:r>
            <a:r>
              <a:rPr lang="ko-KR" altLang="ko-KR" sz="1200" spc="1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◦</a:t>
            </a:r>
            <a:r>
              <a:rPr lang="en-US" altLang="ko-KR" sz="1200" spc="1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 </a:t>
            </a:r>
            <a:r>
              <a:rPr lang="ko-KR" altLang="ko-KR" sz="1200" spc="1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</a:t>
            </a:r>
            <a:r>
              <a:rPr lang="ko-KR" altLang="en-US" sz="1200" kern="0" spc="10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응모자는 공모지침서</a:t>
            </a:r>
            <a:r>
              <a:rPr lang="en-US" altLang="ko-KR" sz="1200" kern="0" spc="10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, </a:t>
            </a:r>
            <a:r>
              <a:rPr lang="ko-KR" altLang="en-US" sz="1200" kern="0" spc="10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현장설명서</a:t>
            </a:r>
            <a:r>
              <a:rPr lang="en-US" altLang="ko-KR" sz="1200" kern="0" spc="10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, </a:t>
            </a:r>
            <a:r>
              <a:rPr lang="ko-KR" altLang="en-US" sz="1200" kern="0" spc="10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기타 설명자료 등을 충분히 숙지한 후 해당지역의 특성 및 공모 취지에 어긋나지 </a:t>
            </a:r>
            <a:endParaRPr lang="en-US" altLang="ko-KR" sz="1200" kern="0" spc="100" dirty="0">
              <a:solidFill>
                <a:srgbClr val="000000"/>
              </a:solidFill>
              <a:effectLst/>
              <a:latin typeface="나눔스퀘어라운드 Bold" panose="020B0600000101010101" pitchFamily="50" charset="-127"/>
              <a:ea typeface="나눔스퀘어라운드 Bold" panose="020B0600000101010101" pitchFamily="50" charset="-127"/>
            </a:endParaRPr>
          </a:p>
          <a:p>
            <a:pPr marR="0" algn="just" fontAlgn="base" latinLnBrk="1">
              <a:lnSpc>
                <a:spcPct val="140000"/>
              </a:lnSpc>
            </a:pPr>
            <a:r>
              <a:rPr lang="en-US" altLang="ko-KR" sz="1200" kern="0" spc="10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     </a:t>
            </a:r>
            <a:r>
              <a:rPr lang="ko-KR" altLang="en-US" sz="1200" kern="0" spc="10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않</a:t>
            </a:r>
            <a:r>
              <a:rPr lang="ko-KR" altLang="en-US" sz="1200" kern="0" spc="10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도록 해야 함</a:t>
            </a:r>
            <a:r>
              <a:rPr lang="en-US" altLang="ko-KR" sz="1200" kern="0" spc="10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</a:t>
            </a:r>
            <a:endParaRPr lang="ko-KR" altLang="en-US" sz="1200" kern="0" spc="100" dirty="0">
              <a:solidFill>
                <a:srgbClr val="000000"/>
              </a:solidFill>
              <a:effectLst/>
              <a:latin typeface="나눔스퀘어라운드 Bold" panose="020B0600000101010101" pitchFamily="50" charset="-127"/>
              <a:ea typeface="나눔스퀘어라운드 Bold" panose="020B0600000101010101" pitchFamily="50" charset="-127"/>
            </a:endParaRPr>
          </a:p>
          <a:p>
            <a:pPr marR="0" algn="just" fontAlgn="base" latinLnBrk="1">
              <a:lnSpc>
                <a:spcPct val="140000"/>
              </a:lnSpc>
            </a:pPr>
            <a:r>
              <a:rPr lang="en-US" altLang="ko-KR" sz="1200" spc="1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</a:t>
            </a:r>
            <a:r>
              <a:rPr lang="ko-KR" altLang="ko-KR" sz="1200" spc="1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◦</a:t>
            </a:r>
            <a:r>
              <a:rPr lang="en-US" altLang="ko-KR" sz="1200" spc="1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 </a:t>
            </a:r>
            <a:r>
              <a:rPr lang="ko-KR" altLang="ko-KR" sz="1200" spc="1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</a:t>
            </a:r>
            <a:r>
              <a:rPr lang="ko-KR" altLang="en-US" sz="1200" kern="0" spc="10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공동주택의 특성을 살릴 수 있고 단지의 </a:t>
            </a:r>
            <a:r>
              <a:rPr lang="ko-KR" altLang="en-US" sz="1200" kern="0" spc="100" dirty="0" err="1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랜드마크적</a:t>
            </a:r>
            <a:r>
              <a:rPr lang="ko-KR" altLang="en-US" sz="1200" kern="0" spc="10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역할을 할 수 있도록 구상한다</a:t>
            </a:r>
            <a:r>
              <a:rPr lang="en-US" altLang="ko-KR" sz="1200" kern="0" spc="10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</a:t>
            </a:r>
            <a:endParaRPr lang="ko-KR" altLang="en-US" sz="1200" kern="0" spc="100" dirty="0">
              <a:solidFill>
                <a:srgbClr val="000000"/>
              </a:solidFill>
              <a:effectLst/>
              <a:latin typeface="나눔스퀘어라운드 Bold" panose="020B0600000101010101" pitchFamily="50" charset="-127"/>
              <a:ea typeface="나눔스퀘어라운드 Bold" panose="020B0600000101010101" pitchFamily="50" charset="-127"/>
            </a:endParaRPr>
          </a:p>
          <a:p>
            <a:pPr marR="0" algn="just" fontAlgn="base" latinLnBrk="1">
              <a:lnSpc>
                <a:spcPct val="140000"/>
              </a:lnSpc>
            </a:pPr>
            <a:r>
              <a:rPr lang="en-US" altLang="ko-KR" sz="1200" spc="1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</a:t>
            </a:r>
            <a:r>
              <a:rPr lang="ko-KR" altLang="ko-KR" sz="1200" spc="1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◦ </a:t>
            </a:r>
            <a:r>
              <a:rPr lang="en-US" altLang="ko-KR" sz="1200" spc="1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 </a:t>
            </a:r>
            <a:r>
              <a:rPr lang="ko-KR" altLang="en-US" sz="1200" kern="0" spc="10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미술작품설치 위치가 인공지반 상부인 곳은 경량의 작품을 구상하여야 함</a:t>
            </a:r>
            <a:r>
              <a:rPr lang="en-US" altLang="ko-KR" sz="1200" kern="0" spc="10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</a:t>
            </a:r>
            <a:endParaRPr lang="ko-KR" altLang="en-US" sz="1200" kern="0" spc="100" dirty="0">
              <a:solidFill>
                <a:srgbClr val="000000"/>
              </a:solidFill>
              <a:effectLst/>
              <a:latin typeface="나눔스퀘어라운드 Bold" panose="020B0600000101010101" pitchFamily="50" charset="-127"/>
              <a:ea typeface="나눔스퀘어라운드 Bold" panose="020B0600000101010101" pitchFamily="50" charset="-127"/>
            </a:endParaRPr>
          </a:p>
          <a:p>
            <a:pPr marR="0" algn="just" fontAlgn="base" latinLnBrk="1">
              <a:lnSpc>
                <a:spcPct val="140000"/>
              </a:lnSpc>
            </a:pPr>
            <a:r>
              <a:rPr lang="en-US" altLang="ko-KR" sz="1200" spc="1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</a:t>
            </a:r>
            <a:r>
              <a:rPr lang="ko-KR" altLang="ko-KR" sz="1200" spc="1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◦ </a:t>
            </a:r>
            <a:r>
              <a:rPr lang="en-US" altLang="ko-KR" sz="1200" spc="1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 </a:t>
            </a:r>
            <a:r>
              <a:rPr lang="ko-KR" altLang="en-US" sz="1200" b="1" u="sng" kern="0" spc="100" dirty="0"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작가당 </a:t>
            </a:r>
            <a:r>
              <a:rPr lang="en-US" altLang="ko-KR" sz="1200" b="1" u="sng" kern="0" spc="100" dirty="0"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1</a:t>
            </a:r>
            <a:r>
              <a:rPr lang="ko-KR" altLang="en-US" sz="1200" b="1" u="sng" kern="0" spc="100" dirty="0"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점 작품만 응모 가능</a:t>
            </a:r>
            <a:r>
              <a:rPr lang="en-US" altLang="ko-KR" sz="1200" b="1" u="sng" kern="0" spc="100" dirty="0"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</a:t>
            </a:r>
            <a:endParaRPr lang="ko-KR" altLang="en-US" sz="1200" u="sng" kern="0" spc="100" dirty="0">
              <a:effectLst/>
              <a:latin typeface="나눔스퀘어라운드 Bold" panose="020B0600000101010101" pitchFamily="50" charset="-127"/>
              <a:ea typeface="나눔스퀘어라운드 Bold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5185CDC-2F2E-3EA8-DAD7-A6B2CCF48DB6}"/>
              </a:ext>
            </a:extLst>
          </p:cNvPr>
          <p:cNvSpPr txBox="1"/>
          <p:nvPr/>
        </p:nvSpPr>
        <p:spPr>
          <a:xfrm>
            <a:off x="452500" y="2524825"/>
            <a:ext cx="8851298" cy="2374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17500" marR="0" algn="just" fontAlgn="base" latinLnBrk="1">
              <a:lnSpc>
                <a:spcPct val="140000"/>
              </a:lnSpc>
              <a:spcBef>
                <a:spcPts val="280"/>
              </a:spcBef>
            </a:pPr>
            <a:r>
              <a:rPr lang="ko-KR" altLang="en-US" sz="1300" b="1" kern="0" spc="10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♣  설치규모 및 특기사항</a:t>
            </a:r>
          </a:p>
          <a:p>
            <a:pPr marL="317500" marR="0" algn="just" fontAlgn="base" latinLnBrk="1">
              <a:lnSpc>
                <a:spcPct val="140000"/>
              </a:lnSpc>
              <a:spcBef>
                <a:spcPts val="280"/>
              </a:spcBef>
            </a:pPr>
            <a:r>
              <a:rPr lang="en-US" altLang="ko-KR" sz="1200" spc="1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</a:t>
            </a:r>
            <a:r>
              <a:rPr lang="ko-KR" altLang="ko-KR" sz="1200" spc="1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◦ </a:t>
            </a:r>
            <a:r>
              <a:rPr lang="en-US" altLang="ko-KR" sz="1200" spc="1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 </a:t>
            </a:r>
            <a:r>
              <a:rPr lang="ko-KR" altLang="en-US" sz="1200" kern="0" spc="10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설치규모는 제공되는 현장설명서상 미술작품 설치위치 규모에 적합해야 한다</a:t>
            </a:r>
            <a:r>
              <a:rPr lang="en-US" altLang="ko-KR" sz="1200" kern="0" spc="10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</a:t>
            </a:r>
            <a:endParaRPr lang="ko-KR" altLang="en-US" sz="1200" kern="0" spc="100" dirty="0">
              <a:solidFill>
                <a:srgbClr val="000000"/>
              </a:solidFill>
              <a:effectLst/>
              <a:latin typeface="나눔스퀘어라운드 Bold" panose="020B0600000101010101" pitchFamily="50" charset="-127"/>
              <a:ea typeface="나눔스퀘어라운드 Bold" panose="020B0600000101010101" pitchFamily="50" charset="-127"/>
            </a:endParaRPr>
          </a:p>
          <a:p>
            <a:pPr marL="317500" marR="0" algn="just" fontAlgn="base" latinLnBrk="1">
              <a:lnSpc>
                <a:spcPct val="140000"/>
              </a:lnSpc>
              <a:spcBef>
                <a:spcPts val="280"/>
              </a:spcBef>
            </a:pPr>
            <a:r>
              <a:rPr lang="en-US" altLang="ko-KR" sz="1200" spc="1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</a:t>
            </a:r>
            <a:r>
              <a:rPr lang="ko-KR" altLang="ko-KR" sz="1200" spc="1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◦ </a:t>
            </a:r>
            <a:r>
              <a:rPr lang="en-US" altLang="ko-KR" sz="1200" spc="1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 </a:t>
            </a:r>
            <a:r>
              <a:rPr lang="ko-KR" altLang="en-US" sz="1200" kern="0" spc="10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작품을 야간에도 감상할 수 있도록 조명 설치를 반영하여야 한다</a:t>
            </a:r>
            <a:r>
              <a:rPr lang="en-US" altLang="ko-KR" sz="1200" kern="0" spc="10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1200" kern="0" spc="10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단</a:t>
            </a:r>
            <a:r>
              <a:rPr lang="en-US" altLang="ko-KR" sz="1200" kern="0" spc="10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, </a:t>
            </a:r>
            <a:r>
              <a:rPr lang="ko-KR" altLang="en-US" sz="1200" kern="0" spc="10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조명시설은 안전하고 내구성이 있으며 유지관리가  </a:t>
            </a:r>
            <a:r>
              <a:rPr lang="en-US" altLang="ko-KR" sz="1200" kern="0" spc="10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        </a:t>
            </a:r>
          </a:p>
          <a:p>
            <a:pPr marL="317500" marR="0" algn="just" fontAlgn="base" latinLnBrk="1">
              <a:lnSpc>
                <a:spcPct val="140000"/>
              </a:lnSpc>
              <a:spcBef>
                <a:spcPts val="280"/>
              </a:spcBef>
            </a:pPr>
            <a:r>
              <a:rPr lang="en-US" altLang="ko-KR" sz="1200" kern="0" spc="10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     </a:t>
            </a:r>
            <a:r>
              <a:rPr lang="ko-KR" altLang="en-US" sz="1200" kern="0" spc="10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용이하여야 한다</a:t>
            </a:r>
            <a:r>
              <a:rPr lang="en-US" altLang="ko-KR" sz="1200" kern="0" spc="10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</a:t>
            </a:r>
            <a:endParaRPr lang="ko-KR" altLang="en-US" sz="1200" kern="0" spc="100" dirty="0">
              <a:solidFill>
                <a:srgbClr val="000000"/>
              </a:solidFill>
              <a:effectLst/>
              <a:latin typeface="나눔스퀘어라운드 Bold" panose="020B0600000101010101" pitchFamily="50" charset="-127"/>
              <a:ea typeface="나눔스퀘어라운드 Bold" panose="020B0600000101010101" pitchFamily="50" charset="-127"/>
            </a:endParaRPr>
          </a:p>
          <a:p>
            <a:pPr marL="317500" marR="0" algn="just" fontAlgn="base" latinLnBrk="1">
              <a:lnSpc>
                <a:spcPct val="140000"/>
              </a:lnSpc>
              <a:spcBef>
                <a:spcPts val="280"/>
              </a:spcBef>
            </a:pPr>
            <a:r>
              <a:rPr lang="en-US" altLang="ko-KR" sz="1200" spc="1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</a:t>
            </a:r>
            <a:r>
              <a:rPr lang="ko-KR" altLang="ko-KR" sz="1200" spc="1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◦ </a:t>
            </a:r>
            <a:r>
              <a:rPr lang="en-US" altLang="ko-KR" sz="1200" spc="1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 </a:t>
            </a:r>
            <a:r>
              <a:rPr lang="ko-KR" altLang="en-US" sz="1200" kern="0" spc="10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명판</a:t>
            </a:r>
            <a:r>
              <a:rPr lang="en-US" altLang="ko-KR" sz="1200" kern="0" spc="10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(</a:t>
            </a:r>
            <a:r>
              <a:rPr lang="ko-KR" altLang="en-US" sz="1200" kern="0" spc="100" dirty="0" err="1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작품명</a:t>
            </a:r>
            <a:r>
              <a:rPr lang="en-US" altLang="ko-KR" sz="1200" kern="0" spc="10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, </a:t>
            </a:r>
            <a:r>
              <a:rPr lang="ko-KR" altLang="en-US" sz="1200" kern="0" spc="100" dirty="0" err="1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작가명</a:t>
            </a:r>
            <a:r>
              <a:rPr lang="en-US" altLang="ko-KR" sz="1200" kern="0" spc="10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, </a:t>
            </a:r>
            <a:r>
              <a:rPr lang="ko-KR" altLang="en-US" sz="1200" kern="0" spc="10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작품 설명</a:t>
            </a:r>
            <a:r>
              <a:rPr lang="en-US" altLang="ko-KR" sz="1200" kern="0" spc="10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)</a:t>
            </a:r>
            <a:r>
              <a:rPr lang="ko-KR" altLang="en-US" sz="1200" kern="0" spc="10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은 이용객의 동선에 방해가 없도록 안전하게 제작</a:t>
            </a:r>
            <a:r>
              <a:rPr lang="en-US" altLang="ko-KR" sz="1200" kern="0" spc="10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, </a:t>
            </a:r>
            <a:r>
              <a:rPr lang="ko-KR" altLang="en-US" sz="1200" kern="0" spc="10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설치하여야 한다</a:t>
            </a:r>
            <a:r>
              <a:rPr lang="en-US" altLang="ko-KR" sz="1200" kern="0" spc="10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</a:t>
            </a:r>
            <a:endParaRPr lang="ko-KR" altLang="en-US" sz="1200" kern="0" spc="100" dirty="0">
              <a:solidFill>
                <a:srgbClr val="000000"/>
              </a:solidFill>
              <a:effectLst/>
              <a:latin typeface="나눔스퀘어라운드 Bold" panose="020B0600000101010101" pitchFamily="50" charset="-127"/>
              <a:ea typeface="나눔스퀘어라운드 Bold" panose="020B0600000101010101" pitchFamily="50" charset="-127"/>
            </a:endParaRPr>
          </a:p>
          <a:p>
            <a:pPr marL="317500" marR="0" algn="just" fontAlgn="base" latinLnBrk="1">
              <a:lnSpc>
                <a:spcPct val="140000"/>
              </a:lnSpc>
              <a:spcBef>
                <a:spcPts val="280"/>
              </a:spcBef>
            </a:pPr>
            <a:r>
              <a:rPr lang="en-US" altLang="ko-KR" sz="1200" spc="1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</a:t>
            </a:r>
            <a:r>
              <a:rPr lang="ko-KR" altLang="ko-KR" sz="1200" spc="1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◦ </a:t>
            </a:r>
            <a:r>
              <a:rPr lang="en-US" altLang="ko-KR" sz="1200" spc="1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 </a:t>
            </a:r>
            <a:r>
              <a:rPr lang="ko-KR" altLang="en-US" sz="1200" kern="0" spc="10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미술작품 설치위치가 인공지반 상부이므로 반드시 구조적 안정성이 요구되는 작품을 구상하여야 하며</a:t>
            </a:r>
            <a:r>
              <a:rPr lang="en-US" altLang="ko-KR" sz="1200" kern="0" spc="10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, </a:t>
            </a:r>
            <a:r>
              <a:rPr lang="ko-KR" altLang="en-US" sz="1200" kern="0" spc="10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작품의 총 중량 및 단위중량을 확인해야 한다</a:t>
            </a:r>
            <a:r>
              <a:rPr lang="en-US" altLang="ko-KR" sz="1200" kern="0" spc="10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</a:t>
            </a:r>
            <a:endParaRPr lang="ko-KR" altLang="en-US" sz="1200" kern="0" spc="100" dirty="0">
              <a:solidFill>
                <a:srgbClr val="000000"/>
              </a:solidFill>
              <a:effectLst/>
              <a:latin typeface="나눔스퀘어라운드 Bold" panose="020B0600000101010101" pitchFamily="50" charset="-127"/>
              <a:ea typeface="나눔스퀘어라운드 Bold" panose="020B0600000101010101" pitchFamily="50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D1C5906-0227-C7A6-2013-CE8D137E955E}"/>
              </a:ext>
            </a:extLst>
          </p:cNvPr>
          <p:cNvSpPr txBox="1"/>
          <p:nvPr/>
        </p:nvSpPr>
        <p:spPr>
          <a:xfrm>
            <a:off x="452500" y="4895393"/>
            <a:ext cx="8190141" cy="3537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17500" marR="0" fontAlgn="base" latinLnBrk="1">
              <a:lnSpc>
                <a:spcPct val="150000"/>
              </a:lnSpc>
              <a:spcBef>
                <a:spcPts val="280"/>
              </a:spcBef>
            </a:pPr>
            <a:r>
              <a:rPr lang="ko-KR" altLang="en-US" sz="1300" b="1" kern="0" spc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♣  </a:t>
            </a:r>
            <a:r>
              <a:rPr lang="ko-KR" altLang="en-US" sz="1300" b="1" kern="0" spc="0" dirty="0">
                <a:solidFill>
                  <a:srgbClr val="000000"/>
                </a:solidFill>
                <a:effectLst/>
                <a:latin typeface="+mn-ea"/>
              </a:rPr>
              <a:t>설치 면적</a:t>
            </a:r>
            <a:endParaRPr lang="en-US" altLang="ko-KR" sz="1300" b="1" kern="0" spc="0" dirty="0">
              <a:solidFill>
                <a:srgbClr val="000000"/>
              </a:solidFill>
              <a:effectLst/>
              <a:latin typeface="+mn-ea"/>
            </a:endParaRP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80689670-3E75-A3E3-FB67-DF7C118702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5613762"/>
              </p:ext>
            </p:extLst>
          </p:nvPr>
        </p:nvGraphicFramePr>
        <p:xfrm>
          <a:off x="1078379" y="5389561"/>
          <a:ext cx="4176464" cy="645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2208">
                  <a:extLst>
                    <a:ext uri="{9D8B030D-6E8A-4147-A177-3AD203B41FA5}">
                      <a16:colId xmlns:a16="http://schemas.microsoft.com/office/drawing/2014/main" val="2425428851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3566022800"/>
                    </a:ext>
                  </a:extLst>
                </a:gridCol>
              </a:tblGrid>
              <a:tr h="3225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설치 위치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kern="0" spc="-8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설치</a:t>
                      </a:r>
                      <a:r>
                        <a:rPr lang="en-US" altLang="ko-KR" sz="1100" b="0" kern="0" spc="-8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0" kern="0" spc="-8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사용가능</a:t>
                      </a:r>
                      <a:r>
                        <a:rPr lang="en-US" altLang="ko-KR" sz="1100" b="0" kern="0" spc="-8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  <a:r>
                        <a:rPr lang="ko-KR" altLang="en-US" sz="1100" b="0" kern="0" spc="-8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면적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3738906"/>
                  </a:ext>
                </a:extLst>
              </a:tr>
              <a:tr h="3225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회천교차로 부근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kern="0" spc="-8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가로</a:t>
                      </a:r>
                      <a:r>
                        <a:rPr lang="en-US" altLang="ko-KR" sz="1100" b="0" kern="0" spc="-8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5m ⅹ </a:t>
                      </a:r>
                      <a:r>
                        <a:rPr lang="ko-KR" altLang="en-US" sz="1100" b="0" kern="0" spc="-8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세로</a:t>
                      </a:r>
                      <a:r>
                        <a:rPr lang="en-US" altLang="ko-KR" sz="1100" b="0" kern="0" spc="-8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5m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76514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14606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69DC69-1A82-379F-8822-B2DA3F5EB9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19EB60A-493D-1F91-B304-D708A2F12EE2}"/>
              </a:ext>
            </a:extLst>
          </p:cNvPr>
          <p:cNvSpPr txBox="1"/>
          <p:nvPr/>
        </p:nvSpPr>
        <p:spPr>
          <a:xfrm>
            <a:off x="560512" y="368660"/>
            <a:ext cx="2988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01. </a:t>
            </a:r>
            <a:r>
              <a:rPr lang="ko-KR" altLang="en-US" b="1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건축물 조감도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F3FDFC2E-3E14-D92C-261D-5FF448412B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298" y="801582"/>
            <a:ext cx="7840850" cy="5890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741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73C0DC-51B2-C3A5-66D4-E3030C8F09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4918FA9C-3599-C4C1-D65E-54F4B1747670}"/>
              </a:ext>
            </a:extLst>
          </p:cNvPr>
          <p:cNvSpPr txBox="1"/>
          <p:nvPr/>
        </p:nvSpPr>
        <p:spPr>
          <a:xfrm>
            <a:off x="560512" y="368660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02. </a:t>
            </a:r>
            <a:r>
              <a:rPr lang="ko-KR" altLang="en-US" b="1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배치도</a:t>
            </a:r>
            <a:r>
              <a:rPr lang="en-US" altLang="ko-KR" b="1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_</a:t>
            </a:r>
            <a:r>
              <a:rPr lang="ko-KR" altLang="en-US" b="1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작품설치 위치 </a:t>
            </a: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3DF8BE58-B4A0-72C9-BA57-0B3F1F01E9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21"/>
          <a:stretch>
            <a:fillRect/>
          </a:stretch>
        </p:blipFill>
        <p:spPr>
          <a:xfrm>
            <a:off x="1473550" y="819465"/>
            <a:ext cx="6958900" cy="566987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DD01207C-6772-3826-D654-7AE3266E9519}"/>
              </a:ext>
            </a:extLst>
          </p:cNvPr>
          <p:cNvCxnSpPr/>
          <p:nvPr/>
        </p:nvCxnSpPr>
        <p:spPr>
          <a:xfrm flipH="1">
            <a:off x="5343525" y="4362450"/>
            <a:ext cx="270510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E7537E59-43D1-7032-F4EC-493239D76E78}"/>
              </a:ext>
            </a:extLst>
          </p:cNvPr>
          <p:cNvSpPr txBox="1"/>
          <p:nvPr/>
        </p:nvSpPr>
        <p:spPr>
          <a:xfrm>
            <a:off x="7979043" y="4085451"/>
            <a:ext cx="1431657" cy="55399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200" b="1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작품 설치위치</a:t>
            </a:r>
            <a:endParaRPr lang="en-US" altLang="ko-KR" sz="1200" b="1" dirty="0">
              <a:latin typeface="나눔스퀘어라운드 Bold" panose="020B0600000101010101" pitchFamily="50" charset="-127"/>
              <a:ea typeface="나눔스퀘어라운드 Bold" panose="020B0600000101010101" pitchFamily="50" charset="-127"/>
            </a:endParaRPr>
          </a:p>
          <a:p>
            <a:pPr algn="ctr"/>
            <a:r>
              <a:rPr lang="en-US" altLang="ko-KR" sz="1200" b="1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(</a:t>
            </a:r>
            <a:r>
              <a:rPr lang="ko-KR" altLang="en-US" sz="1200" b="1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가로</a:t>
            </a:r>
            <a:r>
              <a:rPr lang="en-US" altLang="ko-KR" sz="1200" b="1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5m</a:t>
            </a:r>
            <a:r>
              <a:rPr lang="en-US" altLang="ko-KR" sz="1200" b="1" dirty="0">
                <a:latin typeface="HY견고딕" panose="02030600000101010101" pitchFamily="18" charset="-127"/>
                <a:ea typeface="HY견고딕" panose="02030600000101010101" pitchFamily="18" charset="-127"/>
              </a:rPr>
              <a:t>ⅹ</a:t>
            </a:r>
            <a:r>
              <a:rPr lang="ko-KR" altLang="en-US" sz="1200" b="1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세로</a:t>
            </a:r>
            <a:r>
              <a:rPr lang="en-US" altLang="ko-KR" sz="1200" b="1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5m)</a:t>
            </a:r>
            <a:endParaRPr lang="ko-KR" altLang="en-US" sz="1200" b="1" dirty="0">
              <a:latin typeface="나눔스퀘어라운드 Bold" panose="020B0600000101010101" pitchFamily="50" charset="-127"/>
              <a:ea typeface="나눔스퀘어라운드 Bold" panose="020B0600000101010101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CA27BBD-5DD3-CFD7-A394-A989E5E1044E}"/>
              </a:ext>
            </a:extLst>
          </p:cNvPr>
          <p:cNvSpPr txBox="1"/>
          <p:nvPr/>
        </p:nvSpPr>
        <p:spPr>
          <a:xfrm>
            <a:off x="3819972" y="4929677"/>
            <a:ext cx="328936" cy="144000"/>
          </a:xfrm>
          <a:prstGeom prst="rect">
            <a:avLst/>
          </a:prstGeom>
          <a:solidFill>
            <a:srgbClr val="FFECB3"/>
          </a:solidFill>
        </p:spPr>
        <p:txBody>
          <a:bodyPr wrap="none" rtlCol="0" anchor="ctr">
            <a:spAutoFit/>
          </a:bodyPr>
          <a:lstStyle/>
          <a:p>
            <a:r>
              <a:rPr lang="en-US" altLang="ko-KR" sz="700" b="1" dirty="0"/>
              <a:t>101</a:t>
            </a:r>
            <a:endParaRPr lang="ko-KR" altLang="en-US" sz="7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A5BFBA0-8428-A058-8555-F37D7CF57155}"/>
              </a:ext>
            </a:extLst>
          </p:cNvPr>
          <p:cNvSpPr txBox="1"/>
          <p:nvPr/>
        </p:nvSpPr>
        <p:spPr>
          <a:xfrm>
            <a:off x="4003676" y="3277681"/>
            <a:ext cx="328936" cy="144000"/>
          </a:xfrm>
          <a:prstGeom prst="rect">
            <a:avLst/>
          </a:prstGeom>
          <a:solidFill>
            <a:srgbClr val="FFECB3"/>
          </a:solidFill>
        </p:spPr>
        <p:txBody>
          <a:bodyPr wrap="none" rtlCol="0" anchor="ctr">
            <a:spAutoFit/>
          </a:bodyPr>
          <a:lstStyle/>
          <a:p>
            <a:r>
              <a:rPr lang="en-US" altLang="ko-KR" sz="700" b="1" dirty="0"/>
              <a:t>102</a:t>
            </a:r>
            <a:endParaRPr lang="ko-KR" altLang="en-US" sz="700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0148195-247B-E575-A4C1-87517D5F8855}"/>
              </a:ext>
            </a:extLst>
          </p:cNvPr>
          <p:cNvSpPr txBox="1"/>
          <p:nvPr/>
        </p:nvSpPr>
        <p:spPr>
          <a:xfrm>
            <a:off x="6286248" y="3277681"/>
            <a:ext cx="328936" cy="144000"/>
          </a:xfrm>
          <a:prstGeom prst="rect">
            <a:avLst/>
          </a:prstGeom>
          <a:solidFill>
            <a:srgbClr val="FFECB3"/>
          </a:solidFill>
        </p:spPr>
        <p:txBody>
          <a:bodyPr wrap="none" rtlCol="0" anchor="ctr">
            <a:spAutoFit/>
          </a:bodyPr>
          <a:lstStyle/>
          <a:p>
            <a:r>
              <a:rPr lang="en-US" altLang="ko-KR" sz="700" b="1" dirty="0"/>
              <a:t>103</a:t>
            </a:r>
            <a:endParaRPr lang="ko-KR" altLang="en-US" sz="7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F458C47-5509-E9E9-40C0-6B01B9206E65}"/>
              </a:ext>
            </a:extLst>
          </p:cNvPr>
          <p:cNvSpPr txBox="1"/>
          <p:nvPr/>
        </p:nvSpPr>
        <p:spPr>
          <a:xfrm>
            <a:off x="6269675" y="4929677"/>
            <a:ext cx="328936" cy="144000"/>
          </a:xfrm>
          <a:prstGeom prst="rect">
            <a:avLst/>
          </a:prstGeom>
          <a:solidFill>
            <a:srgbClr val="FFECB3"/>
          </a:solidFill>
        </p:spPr>
        <p:txBody>
          <a:bodyPr wrap="none" rtlCol="0" anchor="ctr">
            <a:spAutoFit/>
          </a:bodyPr>
          <a:lstStyle/>
          <a:p>
            <a:r>
              <a:rPr lang="en-US" altLang="ko-KR" sz="700" b="1" dirty="0"/>
              <a:t>104</a:t>
            </a:r>
            <a:endParaRPr lang="ko-KR" altLang="en-US" sz="700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313A01E-0014-F4B9-2F0B-6676A01CB560}"/>
              </a:ext>
            </a:extLst>
          </p:cNvPr>
          <p:cNvSpPr txBox="1"/>
          <p:nvPr/>
        </p:nvSpPr>
        <p:spPr>
          <a:xfrm>
            <a:off x="5210175" y="5747731"/>
            <a:ext cx="543739" cy="200055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 rtlCol="0" anchor="ctr">
            <a:spAutoFit/>
          </a:bodyPr>
          <a:lstStyle/>
          <a:p>
            <a:r>
              <a:rPr lang="ko-KR" altLang="en-US" sz="700" b="1"/>
              <a:t>주출입구</a:t>
            </a:r>
            <a:endParaRPr lang="ko-KR" altLang="en-US" sz="700" b="1" dirty="0"/>
          </a:p>
        </p:txBody>
      </p:sp>
    </p:spTree>
    <p:extLst>
      <p:ext uri="{BB962C8B-B14F-4D97-AF65-F5344CB8AC3E}">
        <p14:creationId xmlns:p14="http://schemas.microsoft.com/office/powerpoint/2010/main" val="41357512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8B8EB1-639C-392A-4BF6-207DA3EBF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B90AD9E2-2F4B-AEAF-F1D6-E2ED66F5FE79}"/>
              </a:ext>
            </a:extLst>
          </p:cNvPr>
          <p:cNvSpPr txBox="1"/>
          <p:nvPr/>
        </p:nvSpPr>
        <p:spPr>
          <a:xfrm>
            <a:off x="560512" y="368660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03. </a:t>
            </a:r>
            <a:r>
              <a:rPr lang="ko-KR" altLang="en-US" b="1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조경계획도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93F1BD05-3AAA-1164-FFAB-ACF15F4C41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9" t="1326" r="935" b="9063"/>
          <a:stretch>
            <a:fillRect/>
          </a:stretch>
        </p:blipFill>
        <p:spPr>
          <a:xfrm>
            <a:off x="764909" y="904351"/>
            <a:ext cx="8376182" cy="576000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17" name="타원 16">
            <a:extLst>
              <a:ext uri="{FF2B5EF4-FFF2-40B4-BE49-F238E27FC236}">
                <a16:creationId xmlns:a16="http://schemas.microsoft.com/office/drawing/2014/main" id="{CEAEAB8B-EC47-04F2-CBDA-3DE8C92A15E5}"/>
              </a:ext>
            </a:extLst>
          </p:cNvPr>
          <p:cNvSpPr/>
          <p:nvPr/>
        </p:nvSpPr>
        <p:spPr>
          <a:xfrm>
            <a:off x="6648450" y="4603750"/>
            <a:ext cx="144000" cy="144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9BF431-B395-6AA4-20B4-91F5E4D400E1}"/>
              </a:ext>
            </a:extLst>
          </p:cNvPr>
          <p:cNvSpPr txBox="1"/>
          <p:nvPr/>
        </p:nvSpPr>
        <p:spPr>
          <a:xfrm>
            <a:off x="6667304" y="5853621"/>
            <a:ext cx="543739" cy="200055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 rtlCol="0" anchor="ctr">
            <a:spAutoFit/>
          </a:bodyPr>
          <a:lstStyle/>
          <a:p>
            <a:r>
              <a:rPr lang="ko-KR" altLang="en-US" sz="700" b="1" dirty="0"/>
              <a:t>주출입구</a:t>
            </a:r>
          </a:p>
        </p:txBody>
      </p:sp>
    </p:spTree>
    <p:extLst>
      <p:ext uri="{BB962C8B-B14F-4D97-AF65-F5344CB8AC3E}">
        <p14:creationId xmlns:p14="http://schemas.microsoft.com/office/powerpoint/2010/main" val="11680052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테마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602</TotalTime>
  <Words>316</Words>
  <Application>Microsoft Office PowerPoint</Application>
  <PresentationFormat>A4 용지(210x297mm)</PresentationFormat>
  <Paragraphs>61</Paragraphs>
  <Slides>6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4" baseType="lpstr">
      <vt:lpstr>HY견고딕</vt:lpstr>
      <vt:lpstr>나눔스퀘어라운드 Bold</vt:lpstr>
      <vt:lpstr>맑은 고딕</vt:lpstr>
      <vt:lpstr>함초롬바탕</vt:lpstr>
      <vt:lpstr>Aptos</vt:lpstr>
      <vt:lpstr>Aptos Display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HAENGJA B</dc:creator>
  <cp:lastModifiedBy>HAENGJA B</cp:lastModifiedBy>
  <cp:revision>67</cp:revision>
  <dcterms:created xsi:type="dcterms:W3CDTF">2026-04-29T02:38:49Z</dcterms:created>
  <dcterms:modified xsi:type="dcterms:W3CDTF">2026-07-13T23:25:41Z</dcterms:modified>
</cp:coreProperties>
</file>